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312" r:id="rId2"/>
    <p:sldId id="265" r:id="rId3"/>
    <p:sldId id="258" r:id="rId4"/>
    <p:sldId id="257" r:id="rId5"/>
    <p:sldId id="267" r:id="rId6"/>
    <p:sldId id="268" r:id="rId7"/>
    <p:sldId id="272" r:id="rId8"/>
    <p:sldId id="291" r:id="rId9"/>
    <p:sldId id="273" r:id="rId10"/>
    <p:sldId id="310" r:id="rId11"/>
    <p:sldId id="311" r:id="rId12"/>
    <p:sldId id="274" r:id="rId13"/>
    <p:sldId id="259" r:id="rId14"/>
    <p:sldId id="260" r:id="rId15"/>
    <p:sldId id="297" r:id="rId16"/>
    <p:sldId id="295" r:id="rId17"/>
    <p:sldId id="277" r:id="rId18"/>
    <p:sldId id="301" r:id="rId19"/>
    <p:sldId id="298" r:id="rId20"/>
    <p:sldId id="300" r:id="rId21"/>
    <p:sldId id="292" r:id="rId22"/>
    <p:sldId id="296" r:id="rId23"/>
    <p:sldId id="302" r:id="rId24"/>
    <p:sldId id="276" r:id="rId25"/>
    <p:sldId id="279" r:id="rId26"/>
    <p:sldId id="261" r:id="rId27"/>
    <p:sldId id="280" r:id="rId28"/>
    <p:sldId id="303" r:id="rId29"/>
    <p:sldId id="304" r:id="rId30"/>
    <p:sldId id="282" r:id="rId31"/>
    <p:sldId id="263" r:id="rId32"/>
    <p:sldId id="306" r:id="rId33"/>
    <p:sldId id="284" r:id="rId34"/>
    <p:sldId id="305" r:id="rId35"/>
    <p:sldId id="293" r:id="rId36"/>
    <p:sldId id="285" r:id="rId37"/>
    <p:sldId id="308" r:id="rId38"/>
    <p:sldId id="307" r:id="rId39"/>
    <p:sldId id="294" r:id="rId40"/>
    <p:sldId id="309" r:id="rId41"/>
    <p:sldId id="289" r:id="rId42"/>
    <p:sldId id="290" r:id="rId4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.tiff>
</file>

<file path=ppt/media/image10.sv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5.svg>
</file>

<file path=ppt/media/image16.png>
</file>

<file path=ppt/media/image16.tiff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320.png>
</file>

<file path=ppt/media/image33.png>
</file>

<file path=ppt/media/image330.png>
</file>

<file path=ppt/media/image331.png>
</file>

<file path=ppt/media/image34.png>
</file>

<file path=ppt/media/image340.png>
</file>

<file path=ppt/media/image341.png>
</file>

<file path=ppt/media/image35.png>
</file>

<file path=ppt/media/image350.png>
</file>

<file path=ppt/media/image36.svg>
</file>

<file path=ppt/media/image37.png>
</file>

<file path=ppt/media/image370.png>
</file>

<file path=ppt/media/image38.svg>
</file>

<file path=ppt/media/image39.png>
</file>

<file path=ppt/media/image4.svg>
</file>

<file path=ppt/media/image40.png>
</file>

<file path=ppt/media/image41.png>
</file>

<file path=ppt/media/image410.png>
</file>

<file path=ppt/media/image42.png>
</file>

<file path=ppt/media/image420.png>
</file>

<file path=ppt/media/image421.png>
</file>

<file path=ppt/media/image43.png>
</file>

<file path=ppt/media/image44.png>
</file>

<file path=ppt/media/image45.png>
</file>

<file path=ppt/media/image46.png>
</file>

<file path=ppt/media/image460.png>
</file>

<file path=ppt/media/image47.png>
</file>

<file path=ppt/media/image48.png>
</file>

<file path=ppt/media/image49.png>
</file>

<file path=ppt/media/image490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52D4FF-9B76-554C-9852-15D890C6899F}" type="datetimeFigureOut">
              <a:rPr lang="en-DE" smtClean="0"/>
              <a:t>06/12/2023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D54F66-3B82-304D-88A2-C5E120B1591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42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56F80-21DC-AB38-53ED-436E8650A0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B0C880-B437-F8B5-9C2A-BABBF379D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B3A07-406F-D202-7344-312B688CA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FFEFC-1341-0A4B-9BB6-A9A9AD3DA996}" type="datetime1">
              <a:rPr lang="de-DE" smtClean="0"/>
              <a:t>12.06.2023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620D3-3F43-8D8F-22B1-E4ABD9000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341BE-B839-424D-6A9B-17916AB17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0328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3F133-72DE-B787-8350-8B1D9D0A7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96A70-135D-5F5E-CAB8-5E8893D10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B2DAC-7FCA-BB90-2092-787C4ADDE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02F4-FDDF-5C44-9B23-DF31188B396E}" type="datetime1">
              <a:rPr lang="de-DE" smtClean="0"/>
              <a:t>12.06.2023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18AB0-513D-AF9C-0BC2-647AA80F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35DB7-A288-28AF-7466-CE4392282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76812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689CE8-350E-E704-70D2-D2E275AE90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380C5-CA37-5FE8-EDE7-E099CDB37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A1665-4598-DC9E-858E-6C1BEBE2F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0BCC-E2F1-C846-9420-F9F5C763B360}" type="datetime1">
              <a:rPr lang="de-DE" smtClean="0"/>
              <a:t>12.06.2023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74072-0EBB-7EE4-F10C-47F023D81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9CF79-9C70-478E-1A4D-69FCCF923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713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AD97-F4C6-1F7A-2D5A-C6688A30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3BB97-20C2-679D-1703-2260E1E6E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FBA53-6DD1-E6CE-ABD7-3647ED0C1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A7FCA-087A-DB40-B73A-698346AF78D9}" type="datetime1">
              <a:rPr lang="de-DE" smtClean="0"/>
              <a:t>12.06.2023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89596-DDFF-1CAF-E7CB-A362E3829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A18D4-50B1-5D4E-0061-3F110AEA1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1240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4F3E-1A4B-67B8-41C1-BCEB1D48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F681EB-5593-4F7B-783A-FE5CD51B1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B33CB-A2FC-E2F5-F472-C9E5723D2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5A41E-310E-0A4F-9F4A-019EDF75F019}" type="datetime1">
              <a:rPr lang="de-DE" smtClean="0"/>
              <a:t>12.06.2023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82FA7-C554-7E49-8769-8D8AB557B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5FDD7-B0B2-0F07-B1DE-3A95E5D19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6092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0A17-7FB9-517A-3256-F3EE28E67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D612-AC21-4BB2-9155-5E471F240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31076-64C8-96D5-86F0-263FCE0CB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E85B8-FC22-20A6-F4D4-4E7941421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EDE53-FAFC-594E-9EE8-953B30330E93}" type="datetime1">
              <a:rPr lang="de-DE" smtClean="0"/>
              <a:t>12.06.2023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923ED-9ADC-8A78-0310-715E81A72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CB4EEF-7C1F-269F-1837-228EBD48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6788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81E0-689D-8842-528E-C7124EC88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EA3F4-14C9-33C5-DFCB-9113403FE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5CBE6C-5B30-F19D-34CE-98C97797F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A325E-DA07-9E04-51AC-1C3DB476C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DE0D1-AFE1-08A6-D14B-92EDDD91AD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5BD80-8E18-72D3-1F1B-BB06DA7BB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8B34-8ED1-234A-9693-A1D51CA4F15A}" type="datetime1">
              <a:rPr lang="de-DE" smtClean="0"/>
              <a:t>12.06.2023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E1277B-8AED-5C64-82D4-9AE182C0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B43F14-1443-3CB1-5CA2-1301CF1C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1518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AC2F-F63F-D1A4-4BC6-A3DF10789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12E0C7-1DAC-1C2A-2660-87625ADD0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DBDDF-7EC5-F44E-AD90-CB702D022C22}" type="datetime1">
              <a:rPr lang="de-DE" smtClean="0"/>
              <a:t>12.06.2023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B7FC-6F04-F3B3-9A0B-4DBD288AC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48997-7C84-03DC-E535-AE889EB73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9586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0C046F-1A07-E402-807B-003D9D63E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D38F5-000B-D049-B181-DF496781356E}" type="datetime1">
              <a:rPr lang="de-DE" smtClean="0"/>
              <a:t>12.06.2023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D5CB89-F6FF-F4CC-BD0B-13414CC4E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0FAA3-5F31-A3E1-8AA4-1AA28A3CF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7457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D03C1-0EE2-648C-B24C-34FBBAA8D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DF169-FCE5-376F-F459-17C5E85E4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DED56-09C8-9D96-B8A7-B0CB4AFED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519171-C6BA-2AD7-530A-87ED3948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BFCD4-F87A-6543-8399-3B17739BE093}" type="datetime1">
              <a:rPr lang="de-DE" smtClean="0"/>
              <a:t>12.06.2023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C7DC0-E79E-923D-9034-03C0DD31E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CFBA3-2BFC-EA47-54AA-29B58F25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25240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E8CB-9723-D039-EE28-B3B211C7F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413EA6-A11E-26BB-A654-AB09ABF028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AFA857-CF52-4CEB-B9A8-4D89D2511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226A5-2E88-A0AC-A8C4-EB699EF16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67C1F-E303-A245-8A2D-0974D5BEC1A9}" type="datetime1">
              <a:rPr lang="de-DE" smtClean="0"/>
              <a:t>12.06.2023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5C962-747D-9A41-50E7-C1DFB23D1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1F3DF-CFF3-F682-E8C2-65B9F6A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8576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6C1A84-81EA-1D3A-93D0-F0F79A51B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BCA00-705F-7ACE-7DC1-E35D41618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E4C18-D10E-B4B5-4498-35DB9DB1EA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F8EC4-79F1-AD41-8BE6-FD4FACCDF816}" type="datetime1">
              <a:rPr lang="de-DE" smtClean="0"/>
              <a:t>12.06.2023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17C7C-E1EF-BAE1-157F-5938D5F9B3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6729A-5C1B-7DFC-8A65-DDA846807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6B799-84A7-8648-BC90-ED3C95C2198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9400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image" Target="../media/image15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4" Type="http://schemas.openxmlformats.org/officeDocument/2006/relationships/image" Target="../media/image15.sv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he-kernel-trick-c98cdbcaeb3f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the-kernel-trick-c98cdbcaeb3f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cikit-learn.org/stable/auto_examples/tree/plot_tree_regression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llmodelsarewrong.github.io/forest.html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350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0.png"/><Relationship Id="rId5" Type="http://schemas.openxmlformats.org/officeDocument/2006/relationships/image" Target="../media/image330.png"/><Relationship Id="rId4" Type="http://schemas.openxmlformats.org/officeDocument/2006/relationships/image" Target="../media/image32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tiff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hyperlink" Target="https://cs231n.github.io/neural-networks-1/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2017/hash/6449f44a102fde848669bdd9eb6b76fa-Abstract.html" TargetMode="External"/><Relationship Id="rId2" Type="http://schemas.openxmlformats.org/officeDocument/2006/relationships/hyperlink" Target="https://www.nature.com/articles/323533a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06.09516" TargetMode="External"/><Relationship Id="rId5" Type="http://schemas.openxmlformats.org/officeDocument/2006/relationships/hyperlink" Target="https://arxiv.org/abs/1603.02754" TargetMode="External"/><Relationship Id="rId4" Type="http://schemas.openxmlformats.org/officeDocument/2006/relationships/hyperlink" Target="https://doi.org/10.1214/aos/1013203451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1-03819-2" TargetMode="External"/><Relationship Id="rId2" Type="http://schemas.openxmlformats.org/officeDocument/2006/relationships/hyperlink" Target="https://www.deepmind.com/research/highlighted-research/alphafold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202.02450" TargetMode="External"/><Relationship Id="rId4" Type="http://schemas.openxmlformats.org/officeDocument/2006/relationships/hyperlink" Target="https://www.nature.com/articles/s41586-021-03828-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kynettoday.com/overviews/neural-net-history" TargetMode="Externa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Non-Linear Models</a:t>
            </a:r>
            <a:br>
              <a:rPr lang="en-DE" dirty="0"/>
            </a:br>
            <a:r>
              <a:rPr lang="en-DE" sz="4000" i="1" dirty="0"/>
              <a:t>Linear Models as Building Blocks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93E3D-5B4B-1178-00FF-8378A9DE4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WOLOG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B67C2E-3F17-C1FC-1CC8-D115C12182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968150" cy="4351338"/>
              </a:xfrm>
            </p:spPr>
            <p:txBody>
              <a:bodyPr>
                <a:normAutofit fontScale="92500"/>
              </a:bodyPr>
              <a:lstStyle/>
              <a:p>
                <a:r>
                  <a:rPr lang="en-DE" sz="2400" dirty="0"/>
                  <a:t>regression (</a:t>
                </a:r>
                <a:r>
                  <a:rPr lang="en-GB" sz="2400" dirty="0"/>
                  <a:t>s</a:t>
                </a:r>
                <a:r>
                  <a:rPr lang="en-DE" sz="2400" dirty="0"/>
                  <a:t>quared error loss, identity output function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with one hidden layer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</m:oMath>
                </a14:m>
                <a:r>
                  <a:rPr lang="en-DE" sz="2400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e>
                    </m:acc>
                  </m:oMath>
                </a14:m>
                <a:r>
                  <a:rPr lang="en-DE" sz="2400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𝜶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ost function: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DE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𝜶</m:t>
                                          </m:r>
                                        </m:e>
                                      </m:acc>
                                      <m:r>
                                        <m:rPr>
                                          <m:nor/>
                                        </m:rPr>
                                        <a:rPr lang="en-DE" sz="2400" dirty="0"/>
                                        <m:t>,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DE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𝜷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B67C2E-3F17-C1FC-1CC8-D115C12182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968150" cy="4351338"/>
              </a:xfrm>
              <a:blipFill>
                <a:blip r:embed="rId2"/>
                <a:stretch>
                  <a:fillRect l="-1093" t="-9012" r="-911" b="-3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40B55-C1C2-0758-4447-08332B306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10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F8C558C-1318-C74C-1633-2EB2F435A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01303" y="2145534"/>
            <a:ext cx="4361793" cy="29078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D1C7BA6-C456-655D-314F-7926C4E799F7}"/>
                  </a:ext>
                </a:extLst>
              </p:cNvPr>
              <p:cNvSpPr txBox="1"/>
              <p:nvPr/>
            </p:nvSpPr>
            <p:spPr>
              <a:xfrm>
                <a:off x="11208347" y="3439945"/>
                <a:ext cx="18671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D1C7BA6-C456-655D-314F-7926C4E799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8347" y="3439945"/>
                <a:ext cx="186718" cy="276999"/>
              </a:xfrm>
              <a:prstGeom prst="rect">
                <a:avLst/>
              </a:prstGeom>
              <a:blipFill>
                <a:blip r:embed="rId5"/>
                <a:stretch>
                  <a:fillRect l="-31250" r="-25000" b="-2608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5477559-17D6-8F35-4B5B-F7AE11B5FD7C}"/>
                  </a:ext>
                </a:extLst>
              </p:cNvPr>
              <p:cNvSpPr txBox="1"/>
              <p:nvPr/>
            </p:nvSpPr>
            <p:spPr>
              <a:xfrm>
                <a:off x="8537030" y="3067921"/>
                <a:ext cx="2761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5477559-17D6-8F35-4B5B-F7AE11B5FD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7030" y="3067921"/>
                <a:ext cx="276101" cy="276999"/>
              </a:xfrm>
              <a:prstGeom prst="rect">
                <a:avLst/>
              </a:prstGeom>
              <a:blipFill>
                <a:blip r:embed="rId6"/>
                <a:stretch>
                  <a:fillRect l="-13043" r="-4348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C2966F-B94B-A6B8-77AE-47DD60B4E3E2}"/>
                  </a:ext>
                </a:extLst>
              </p:cNvPr>
              <p:cNvSpPr txBox="1"/>
              <p:nvPr/>
            </p:nvSpPr>
            <p:spPr>
              <a:xfrm>
                <a:off x="8538422" y="3787273"/>
                <a:ext cx="2814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C2966F-B94B-A6B8-77AE-47DD60B4E3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8422" y="3787273"/>
                <a:ext cx="281423" cy="276999"/>
              </a:xfrm>
              <a:prstGeom prst="rect">
                <a:avLst/>
              </a:prstGeom>
              <a:blipFill>
                <a:blip r:embed="rId7"/>
                <a:stretch>
                  <a:fillRect l="-13043" r="-4348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4C53682-423F-A0D6-494C-5C6DD1BD16DB}"/>
                  </a:ext>
                </a:extLst>
              </p:cNvPr>
              <p:cNvSpPr txBox="1"/>
              <p:nvPr/>
            </p:nvSpPr>
            <p:spPr>
              <a:xfrm>
                <a:off x="9848256" y="2267274"/>
                <a:ext cx="261482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4C53682-423F-A0D6-494C-5C6DD1BD16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8256" y="2267274"/>
                <a:ext cx="261482" cy="276999"/>
              </a:xfrm>
              <a:prstGeom prst="rect">
                <a:avLst/>
              </a:prstGeom>
              <a:blipFill>
                <a:blip r:embed="rId8"/>
                <a:stretch>
                  <a:fillRect l="-9524" r="-9524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132363-7E8E-389E-2D85-6B4CD365C021}"/>
                  </a:ext>
                </a:extLst>
              </p:cNvPr>
              <p:cNvSpPr txBox="1"/>
              <p:nvPr/>
            </p:nvSpPr>
            <p:spPr>
              <a:xfrm>
                <a:off x="9847985" y="3440707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132363-7E8E-389E-2D85-6B4CD365C0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7985" y="3440707"/>
                <a:ext cx="266803" cy="276999"/>
              </a:xfrm>
              <a:prstGeom prst="rect">
                <a:avLst/>
              </a:prstGeom>
              <a:blipFill>
                <a:blip r:embed="rId9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75FEC7-CC7B-8190-AF98-F406A6174D6E}"/>
                  </a:ext>
                </a:extLst>
              </p:cNvPr>
              <p:cNvSpPr txBox="1"/>
              <p:nvPr/>
            </p:nvSpPr>
            <p:spPr>
              <a:xfrm>
                <a:off x="9844147" y="4024591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75FEC7-CC7B-8190-AF98-F406A6174D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4147" y="4024591"/>
                <a:ext cx="266803" cy="276999"/>
              </a:xfrm>
              <a:prstGeom prst="rect">
                <a:avLst/>
              </a:prstGeom>
              <a:blipFill>
                <a:blip r:embed="rId10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95FC261-66F1-86EE-26A8-A7E2129D11D2}"/>
                  </a:ext>
                </a:extLst>
              </p:cNvPr>
              <p:cNvSpPr txBox="1"/>
              <p:nvPr/>
            </p:nvSpPr>
            <p:spPr>
              <a:xfrm>
                <a:off x="9854658" y="4593942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95FC261-66F1-86EE-26A8-A7E2129D11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4658" y="4593942"/>
                <a:ext cx="266803" cy="276999"/>
              </a:xfrm>
              <a:prstGeom prst="rect">
                <a:avLst/>
              </a:prstGeom>
              <a:blipFill>
                <a:blip r:embed="rId11"/>
                <a:stretch>
                  <a:fillRect l="-14286" r="-9524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2489E1F-A682-C8F6-4947-161B381294B8}"/>
                  </a:ext>
                </a:extLst>
              </p:cNvPr>
              <p:cNvSpPr txBox="1"/>
              <p:nvPr/>
            </p:nvSpPr>
            <p:spPr>
              <a:xfrm>
                <a:off x="9850007" y="2854744"/>
                <a:ext cx="2668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2489E1F-A682-C8F6-4947-161B381294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50007" y="2854744"/>
                <a:ext cx="266803" cy="276999"/>
              </a:xfrm>
              <a:prstGeom prst="rect">
                <a:avLst/>
              </a:prstGeom>
              <a:blipFill>
                <a:blip r:embed="rId12"/>
                <a:stretch>
                  <a:fillRect l="-9091" r="-4545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4C2096B-9D35-94E8-2C46-930FE18DC461}"/>
                  </a:ext>
                </a:extLst>
              </p:cNvPr>
              <p:cNvSpPr txBox="1"/>
              <p:nvPr/>
            </p:nvSpPr>
            <p:spPr>
              <a:xfrm>
                <a:off x="10589015" y="4266901"/>
                <a:ext cx="40737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4C2096B-9D35-94E8-2C46-930FE18DC4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9015" y="4266901"/>
                <a:ext cx="407379" cy="369332"/>
              </a:xfrm>
              <a:prstGeom prst="rect">
                <a:avLst/>
              </a:prstGeom>
              <a:blipFill>
                <a:blip r:embed="rId13"/>
                <a:stretch>
                  <a:fillRect l="-3030" b="-1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38CD18E-D100-2940-F230-37C94E243C19}"/>
                  </a:ext>
                </a:extLst>
              </p:cNvPr>
              <p:cNvSpPr txBox="1"/>
              <p:nvPr/>
            </p:nvSpPr>
            <p:spPr>
              <a:xfrm>
                <a:off x="9131499" y="2613611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38CD18E-D100-2940-F230-37C94E243C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1499" y="2613611"/>
                <a:ext cx="407379" cy="391646"/>
              </a:xfrm>
              <a:prstGeom prst="rect">
                <a:avLst/>
              </a:prstGeom>
              <a:blipFill>
                <a:blip r:embed="rId14"/>
                <a:stretch>
                  <a:fillRect r="-15152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AA7A13A-3424-6A00-C2C9-7FEDB9D14F0B}"/>
                  </a:ext>
                </a:extLst>
              </p:cNvPr>
              <p:cNvSpPr txBox="1"/>
              <p:nvPr/>
            </p:nvSpPr>
            <p:spPr>
              <a:xfrm>
                <a:off x="9356209" y="4205130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AA7A13A-3424-6A00-C2C9-7FEDB9D14F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6209" y="4205130"/>
                <a:ext cx="407379" cy="391646"/>
              </a:xfrm>
              <a:prstGeom prst="rect">
                <a:avLst/>
              </a:prstGeom>
              <a:blipFill>
                <a:blip r:embed="rId15"/>
                <a:stretch>
                  <a:fillRect r="-18182" b="-96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E4AFF50-8E33-CA65-415C-2680F1B8BC20}"/>
                  </a:ext>
                </a:extLst>
              </p:cNvPr>
              <p:cNvSpPr txBox="1"/>
              <p:nvPr/>
            </p:nvSpPr>
            <p:spPr>
              <a:xfrm>
                <a:off x="8906789" y="4454743"/>
                <a:ext cx="407379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𝑘𝑗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E4AFF50-8E33-CA65-415C-2680F1B8B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06789" y="4454743"/>
                <a:ext cx="407379" cy="391646"/>
              </a:xfrm>
              <a:prstGeom prst="rect">
                <a:avLst/>
              </a:prstGeom>
              <a:blipFill>
                <a:blip r:embed="rId16"/>
                <a:stretch>
                  <a:fillRect r="-18182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69A1301-E5A1-1F5D-12D2-5479A0039251}"/>
                  </a:ext>
                </a:extLst>
              </p:cNvPr>
              <p:cNvSpPr txBox="1"/>
              <p:nvPr/>
            </p:nvSpPr>
            <p:spPr>
              <a:xfrm>
                <a:off x="9328620" y="5020660"/>
                <a:ext cx="140244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DE" dirty="0"/>
                  <a:t> nodes in hidden layer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69A1301-E5A1-1F5D-12D2-5479A00392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8620" y="5020660"/>
                <a:ext cx="1402440" cy="646331"/>
              </a:xfrm>
              <a:prstGeom prst="rect">
                <a:avLst/>
              </a:prstGeom>
              <a:blipFill>
                <a:blip r:embed="rId17"/>
                <a:stretch>
                  <a:fillRect l="-3604" t="-3846" b="-134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84CB4A-B02D-FBF1-0474-2A33B5E057C7}"/>
                  </a:ext>
                </a:extLst>
              </p:cNvPr>
              <p:cNvSpPr txBox="1"/>
              <p:nvPr/>
            </p:nvSpPr>
            <p:spPr>
              <a:xfrm>
                <a:off x="7757881" y="2581798"/>
                <a:ext cx="102572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dirty="0"/>
                  <a:t> inputs</a:t>
                </a: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84CB4A-B02D-FBF1-0474-2A33B5E057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7881" y="2581798"/>
                <a:ext cx="1025726" cy="369332"/>
              </a:xfrm>
              <a:prstGeom prst="rect">
                <a:avLst/>
              </a:prstGeom>
              <a:blipFill>
                <a:blip r:embed="rId18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>
            <a:extLst>
              <a:ext uri="{FF2B5EF4-FFF2-40B4-BE49-F238E27FC236}">
                <a16:creationId xmlns:a16="http://schemas.microsoft.com/office/drawing/2014/main" id="{E672DD1C-2F8F-F5D9-B3A8-5AA6F700D2F7}"/>
              </a:ext>
            </a:extLst>
          </p:cNvPr>
          <p:cNvSpPr txBox="1"/>
          <p:nvPr/>
        </p:nvSpPr>
        <p:spPr>
          <a:xfrm>
            <a:off x="2830536" y="4219570"/>
            <a:ext cx="1103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ctivation function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1BC53CE-E844-0A7D-7802-381C9F6F6791}"/>
              </a:ext>
            </a:extLst>
          </p:cNvPr>
          <p:cNvCxnSpPr>
            <a:cxnSpLocks/>
            <a:stCxn id="27" idx="0"/>
          </p:cNvCxnSpPr>
          <p:nvPr/>
        </p:nvCxnSpPr>
        <p:spPr>
          <a:xfrm flipH="1" flipV="1">
            <a:off x="3226676" y="4024591"/>
            <a:ext cx="155653" cy="194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1589C0E-43AA-2E86-494E-21C0CBEA24ED}"/>
              </a:ext>
            </a:extLst>
          </p:cNvPr>
          <p:cNvSpPr txBox="1"/>
          <p:nvPr/>
        </p:nvSpPr>
        <p:spPr>
          <a:xfrm>
            <a:off x="10003709" y="1447130"/>
            <a:ext cx="2188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rror measured here,</a:t>
            </a:r>
          </a:p>
          <a:p>
            <a:r>
              <a:rPr lang="en-GB" dirty="0"/>
              <a:t>but n</a:t>
            </a:r>
            <a:r>
              <a:rPr lang="en-DE" dirty="0"/>
              <a:t>ot here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213F896-A72E-0417-CBF5-F16F32F5A5AB}"/>
              </a:ext>
            </a:extLst>
          </p:cNvPr>
          <p:cNvCxnSpPr/>
          <p:nvPr/>
        </p:nvCxnSpPr>
        <p:spPr>
          <a:xfrm flipH="1">
            <a:off x="11353800" y="1770295"/>
            <a:ext cx="459828" cy="1574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BA00FED-4045-A518-AA15-3DADBF27AACE}"/>
              </a:ext>
            </a:extLst>
          </p:cNvPr>
          <p:cNvCxnSpPr>
            <a:cxnSpLocks/>
          </p:cNvCxnSpPr>
          <p:nvPr/>
        </p:nvCxnSpPr>
        <p:spPr>
          <a:xfrm flipH="1">
            <a:off x="10152760" y="2032591"/>
            <a:ext cx="639944" cy="288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11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19D0E-27A8-3739-CA08-E7CEBFB50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WOLOG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D4BE74-7B1A-6775-F824-4757417F3E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</a:t>
                </a:r>
                <a:r>
                  <a:rPr lang="en-DE" sz="2400" dirty="0"/>
                  <a:t>radients: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=−2 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𝑘𝑗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=−2 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b</a:t>
                </a:r>
                <a:r>
                  <a:rPr lang="en-DE" sz="2400" dirty="0"/>
                  <a:t>ack-propagation equations (use errors of later layers to calculate errors of earlier ones):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computed gradients then used, e.g., in gradient descent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GB" sz="2400" dirty="0"/>
                  <a:t> denoting iteration), to u</a:t>
                </a:r>
                <a:r>
                  <a:rPr lang="en-DE" sz="2400" dirty="0"/>
                  <a:t>pdate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Sup>
                                <m:sSub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</m:d>
                                </m:sup>
                              </m:sSubSup>
                            </m:den>
                          </m:f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                        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𝑘𝑗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en-US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𝑘𝑗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DE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bSup>
                                <m:sSub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DE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4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𝑘𝑗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den>
                          </m:f>
                        </m:e>
                      </m:nary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D4BE74-7B1A-6775-F824-4757417F3E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3198" b="-3052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35F31-AEED-1CDD-215D-1EE923C9C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F0BC7-1DA9-2E8B-0930-288AE3F0CF68}"/>
              </a:ext>
            </a:extLst>
          </p:cNvPr>
          <p:cNvSpPr txBox="1"/>
          <p:nvPr/>
        </p:nvSpPr>
        <p:spPr>
          <a:xfrm>
            <a:off x="3064215" y="6123543"/>
            <a:ext cx="137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learning rate</a:t>
            </a:r>
            <a:endParaRPr lang="en-DE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C2BD51-73F4-2865-E6C4-3ABB3F18B6A7}"/>
              </a:ext>
            </a:extLst>
          </p:cNvPr>
          <p:cNvCxnSpPr>
            <a:stCxn id="5" idx="0"/>
          </p:cNvCxnSpPr>
          <p:nvPr/>
        </p:nvCxnSpPr>
        <p:spPr>
          <a:xfrm flipV="1">
            <a:off x="3752192" y="5770179"/>
            <a:ext cx="105104" cy="353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0C9469-A9A2-F372-AEFC-70348F2EE194}"/>
              </a:ext>
            </a:extLst>
          </p:cNvPr>
          <p:cNvCxnSpPr>
            <a:cxnSpLocks/>
          </p:cNvCxnSpPr>
          <p:nvPr/>
        </p:nvCxnSpPr>
        <p:spPr>
          <a:xfrm>
            <a:off x="838200" y="4887310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973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16D27-FE17-9B12-3867-57EEC7814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Using Gradients for Iterative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C8555-6DF0-7E23-C082-267DC1253A1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u</a:t>
                </a:r>
                <a:r>
                  <a:rPr lang="en-DE" dirty="0">
                    <a:sym typeface="Wingdings" pitchFamily="2" charset="2"/>
                  </a:rPr>
                  <a:t>se gradients found via back-propagation for iterative optimization</a:t>
                </a: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u</a:t>
                </a:r>
                <a:r>
                  <a:rPr lang="en-DE" dirty="0"/>
                  <a:t>sually, by means of gradient descent</a:t>
                </a:r>
              </a:p>
              <a:p>
                <a:r>
                  <a:rPr lang="en-DE" sz="2600" dirty="0"/>
                  <a:t>learning 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DE" sz="2600" dirty="0"/>
                  <a:t> potentially per iteration adjusted (e.g., via heuristic)</a:t>
                </a:r>
              </a:p>
              <a:p>
                <a:r>
                  <a:rPr lang="en-GB" sz="2600" dirty="0"/>
                  <a:t>not necessarily b</a:t>
                </a:r>
                <a:r>
                  <a:rPr lang="en-DE" sz="2600" dirty="0"/>
                  <a:t>atch learning over full </a:t>
                </a:r>
                <a:r>
                  <a:rPr lang="en-GB" sz="2600" dirty="0"/>
                  <a:t>t</a:t>
                </a:r>
                <a:r>
                  <a:rPr lang="en-DE" sz="2600" dirty="0"/>
                  <a:t>raining epoch (one sweep through entire training data set): </a:t>
                </a:r>
                <a:r>
                  <a:rPr lang="en-GB" sz="2600" dirty="0"/>
                  <a:t>s</a:t>
                </a:r>
                <a:r>
                  <a:rPr lang="en-DE" sz="2600" dirty="0"/>
                  <a:t>tochastic gradient descent updates after each training example, </a:t>
                </a:r>
                <a:r>
                  <a:rPr lang="en-GB" sz="2600" dirty="0"/>
                  <a:t>m</a:t>
                </a:r>
                <a:r>
                  <a:rPr lang="en-DE" sz="2600" dirty="0"/>
                  <a:t>ini-batch gradient descent as compromise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hoose small random weights as starting values to break symmetry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back-propagation enables learning of deep neural networks (which can encode complex data representations in its hidden layers  feature learning on its own)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B</a:t>
                </a:r>
                <a:r>
                  <a:rPr lang="en-DE" dirty="0"/>
                  <a:t>ut there is so much more to tell about deep neural networks …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C8555-6DF0-7E23-C082-267DC1253A1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r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2E38D-4E6B-D595-201A-C033ED68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5788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Kernel Machines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29598F-EDEF-86A8-0357-2F7C30C66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2383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47F1F-C627-F5B5-9DE8-9621B533A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DE" dirty="0"/>
              <a:t>nstance-Based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A2B99-EA43-A06E-9E08-12593EF19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05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predict (e.g., classify)</a:t>
            </a:r>
            <a:r>
              <a:rPr lang="en-DE" sz="2600" dirty="0"/>
              <a:t> new data point by comparing with similar instances seen in training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for a distance metric to choose nearest neighbors (e.g., Euclidean)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ECDB28-815C-B261-F898-4EA97A02A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652" y="3313390"/>
            <a:ext cx="2392733" cy="30148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5B0B0E-F08C-C543-AE1C-661F595C7127}"/>
                  </a:ext>
                </a:extLst>
              </p:cNvPr>
              <p:cNvSpPr txBox="1"/>
              <p:nvPr/>
            </p:nvSpPr>
            <p:spPr>
              <a:xfrm>
                <a:off x="7564589" y="5212364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5B0B0E-F08C-C543-AE1C-661F595C7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4589" y="5212364"/>
                <a:ext cx="1960546" cy="908197"/>
              </a:xfrm>
              <a:prstGeom prst="rect">
                <a:avLst/>
              </a:prstGeom>
              <a:blipFill>
                <a:blip r:embed="rId3"/>
                <a:stretch>
                  <a:fillRect t="-91667" r="-6410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83D549F-8152-8689-3165-55F5B31EBC88}"/>
                  </a:ext>
                </a:extLst>
              </p:cNvPr>
              <p:cNvSpPr txBox="1"/>
              <p:nvPr/>
            </p:nvSpPr>
            <p:spPr>
              <a:xfrm>
                <a:off x="9564730" y="5416866"/>
                <a:ext cx="258522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83D549F-8152-8689-3165-55F5B31EBC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64730" y="5416866"/>
                <a:ext cx="2585229" cy="646331"/>
              </a:xfrm>
              <a:prstGeom prst="rect">
                <a:avLst/>
              </a:prstGeom>
              <a:blipFill>
                <a:blip r:embed="rId4"/>
                <a:stretch>
                  <a:fillRect l="-1961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E7E3112-5157-DD20-1E6A-07697BB07E39}"/>
              </a:ext>
            </a:extLst>
          </p:cNvPr>
          <p:cNvSpPr/>
          <p:nvPr/>
        </p:nvSpPr>
        <p:spPr>
          <a:xfrm>
            <a:off x="5381297" y="3237187"/>
            <a:ext cx="6683845" cy="320742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2E3E73C-ACB5-473F-8235-885F3A2B7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14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6FEC40-1DFA-6F9E-936E-5DCEF5D220BA}"/>
              </a:ext>
            </a:extLst>
          </p:cNvPr>
          <p:cNvSpPr txBox="1"/>
          <p:nvPr/>
        </p:nvSpPr>
        <p:spPr>
          <a:xfrm>
            <a:off x="8208533" y="3555018"/>
            <a:ext cx="364713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xample:</a:t>
            </a:r>
          </a:p>
          <a:p>
            <a:r>
              <a:rPr lang="en-DE" sz="2600" dirty="0"/>
              <a:t>regression with k-nearest neighbors (kNN)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07BD586-8669-8342-5D57-52C4D74CA9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199" y="3365907"/>
                <a:ext cx="4461461" cy="320742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DE" sz="2600" dirty="0"/>
                  <a:t>n</a:t>
                </a:r>
                <a:r>
                  <a:rPr lang="en-GB" sz="2600" dirty="0"/>
                  <a:t>on-parametric</a:t>
                </a:r>
              </a:p>
              <a:p>
                <a:r>
                  <a:rPr lang="en-GB" sz="2600" dirty="0"/>
                  <a:t>store (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) training data points to compare to in m</a:t>
                </a:r>
                <a:r>
                  <a:rPr lang="en-DE" sz="2600" dirty="0"/>
                  <a:t>emory</a:t>
                </a:r>
                <a:endParaRPr lang="en-GB" sz="2600" dirty="0"/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omputation only at inference time </a:t>
                </a:r>
                <a:r>
                  <a:rPr lang="en-DE" sz="2600" dirty="0">
                    <a:sym typeface="Wingdings" pitchFamily="2" charset="2"/>
                  </a:rPr>
                  <a:t>(</a:t>
                </a:r>
                <a:r>
                  <a:rPr lang="en-DE" sz="2600" dirty="0"/>
                  <a:t>lazy)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DE" sz="2600" dirty="0">
                    <a:sym typeface="Wingdings" pitchFamily="2" charset="2"/>
                  </a:rPr>
                  <a:t> potentially slow (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𝑂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𝑛</m:t>
                        </m:r>
                      </m:e>
                    </m:d>
                  </m:oMath>
                </a14:m>
                <a:r>
                  <a:rPr lang="en-DE" sz="2600" dirty="0">
                    <a:sym typeface="Wingdings" pitchFamily="2" charset="2"/>
                  </a:rPr>
                  <a:t>)</a:t>
                </a:r>
              </a:p>
              <a:p>
                <a:r>
                  <a:rPr lang="en-GB" sz="2600" dirty="0"/>
                  <a:t>hit by</a:t>
                </a:r>
                <a:r>
                  <a:rPr lang="en-DE" sz="2600" dirty="0"/>
                  <a:t> curse of dimensionality (many features)</a:t>
                </a:r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07BD586-8669-8342-5D57-52C4D74CA9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3365907"/>
                <a:ext cx="4461461" cy="3207422"/>
              </a:xfrm>
              <a:prstGeom prst="rect">
                <a:avLst/>
              </a:prstGeom>
              <a:blipFill>
                <a:blip r:embed="rId5"/>
                <a:stretch>
                  <a:fillRect l="-1983" t="-2756" r="-3683" b="-125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6387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F8459-5CA3-E017-1998-70894862E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Similarity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85E18-0B82-5AC6-3038-B923437F3B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kernel machines: d</a:t>
                </a:r>
                <a:r>
                  <a:rPr lang="en-DE" sz="2600" dirty="0"/>
                  <a:t>ot product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600" dirty="0"/>
                  <a:t>, aka inner or scalar product, between two data vectors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(to be compared to)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DE" sz="2600" dirty="0"/>
                  <a:t> (to be predicted) as similarity measure </a:t>
                </a:r>
                <a:r>
                  <a:rPr lang="en-DE" sz="2600" dirty="0">
                    <a:sym typeface="Wingdings" pitchFamily="2" charset="2"/>
                  </a:rPr>
                  <a:t> geometric interpretation</a:t>
                </a: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requirement: n</a:t>
                </a:r>
                <a:r>
                  <a:rPr lang="en-DE" sz="2600" dirty="0"/>
                  <a:t>eed for vectors </a:t>
                </a:r>
                <a:r>
                  <a:rPr lang="en-GB" sz="2600" dirty="0"/>
                  <a:t>in </a:t>
                </a:r>
                <a:r>
                  <a:rPr lang="en-DE" sz="2600" dirty="0"/>
                  <a:t>dot product space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(potential) </a:t>
                </a:r>
                <a:r>
                  <a:rPr lang="en-GB" sz="2600" dirty="0"/>
                  <a:t>t</a:t>
                </a:r>
                <a:r>
                  <a:rPr lang="en-DE" sz="2600" dirty="0"/>
                  <a:t>ransformation of inputs to feature space:	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⟼</m:t>
                    </m:r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dditional advantage: non-linear mapping to suitable representation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k</a:t>
                </a:r>
                <a:r>
                  <a:rPr lang="en-DE" sz="2600" dirty="0"/>
                  <a:t>ernel: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85E18-0B82-5AC6-3038-B923437F3B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r="-8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F29C3-1A05-3AE6-4DBA-033F2257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64982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D0B3-EA81-4E80-75A3-5CFBAA42B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Non-Linear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D19E6-3521-21B9-1C33-497AB467C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2990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example</a:t>
            </a:r>
            <a:r>
              <a:rPr lang="en-DE" sz="2400" dirty="0"/>
              <a:t>: data not linearly separable in input space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solution: transformation into higher-dimensional f</a:t>
            </a:r>
            <a:r>
              <a:rPr lang="en-DE" sz="2400" dirty="0"/>
              <a:t>eature space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inearly separable by hyperplane in feature space</a:t>
            </a:r>
          </a:p>
        </p:txBody>
      </p:sp>
      <p:pic>
        <p:nvPicPr>
          <p:cNvPr id="4" name="Picture 3" descr="Chart, diagram&#10;&#10;Description automatically generated">
            <a:extLst>
              <a:ext uri="{FF2B5EF4-FFF2-40B4-BE49-F238E27FC236}">
                <a16:creationId xmlns:a16="http://schemas.microsoft.com/office/drawing/2014/main" id="{776F6268-40B3-AD8D-D1CF-D3D46EED3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67337"/>
            <a:ext cx="6017953" cy="311373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B3C7AD-10F3-8FDA-A305-16316DA6B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16</a:t>
            </a:fld>
            <a:endParaRPr lang="en-DE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CC4E276-3A9A-13A3-3583-AF73AA9A6DD5}"/>
              </a:ext>
            </a:extLst>
          </p:cNvPr>
          <p:cNvSpPr txBox="1">
            <a:spLocks/>
          </p:cNvSpPr>
          <p:nvPr/>
        </p:nvSpPr>
        <p:spPr>
          <a:xfrm>
            <a:off x="838200" y="4950941"/>
            <a:ext cx="10515600" cy="14054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ptions:</a:t>
            </a:r>
          </a:p>
          <a:p>
            <a:r>
              <a:rPr lang="en-DE" sz="2400" dirty="0"/>
              <a:t>explict feature engineering (feature map)</a:t>
            </a:r>
          </a:p>
          <a:p>
            <a:r>
              <a:rPr lang="en-GB" sz="2400" dirty="0"/>
              <a:t>definition of s</a:t>
            </a:r>
            <a:r>
              <a:rPr lang="en-DE" sz="2400" dirty="0"/>
              <a:t>imilarity function over pairs of data points </a:t>
            </a:r>
            <a:r>
              <a:rPr lang="en-DE" sz="2400" dirty="0">
                <a:sym typeface="Wingdings" pitchFamily="2" charset="2"/>
              </a:rPr>
              <a:t> higher abstraction</a:t>
            </a:r>
            <a:endParaRPr lang="en-DE" sz="2400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29D325-0468-8F15-E235-1742B9B9E3C1}"/>
              </a:ext>
            </a:extLst>
          </p:cNvPr>
          <p:cNvSpPr txBox="1"/>
          <p:nvPr/>
        </p:nvSpPr>
        <p:spPr>
          <a:xfrm>
            <a:off x="10377398" y="4704720"/>
            <a:ext cx="17636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3"/>
              </a:rPr>
              <a:t>towardsdatascience.com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996966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1756-F6C9-4100-5B2D-6B11765D9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Kernel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0423AB-4449-E1FF-8ECB-366267416D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k</a:t>
                </a:r>
                <a:r>
                  <a:rPr lang="en-DE" sz="2600" dirty="0"/>
                  <a:t>ernel function: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  <a:p>
                <a:r>
                  <a:rPr lang="en-GB" sz="2600" dirty="0" err="1"/>
                  <a:t>i</a:t>
                </a:r>
                <a:r>
                  <a:rPr lang="en-DE" sz="2600" dirty="0"/>
                  <a:t>nput: vectors in original space</a:t>
                </a:r>
              </a:p>
              <a:p>
                <a:r>
                  <a:rPr lang="en-GB" sz="2600" dirty="0"/>
                  <a:t>o</a:t>
                </a:r>
                <a:r>
                  <a:rPr lang="en-DE" sz="2600" dirty="0"/>
                  <a:t>utput: dot product of vectors in feature space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kernel machines o</a:t>
                </a:r>
                <a:r>
                  <a:rPr lang="en-DE" sz="2600" dirty="0"/>
                  <a:t>nly use kernel function to construct decision boundary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n</a:t>
                </a:r>
                <a:r>
                  <a:rPr lang="en-DE" sz="2600" dirty="0"/>
                  <a:t>o need to calculate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d</a:t>
                </a:r>
                <a:r>
                  <a:rPr lang="en-DE" sz="2600" dirty="0"/>
                  <a:t>ot product usually computationally much cheaper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0423AB-4449-E1FF-8ECB-366267416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38C6858-805A-69A7-E03E-93878D9E7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39369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2ECA-542E-2D21-A282-C60E6999B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Gaussian Kernel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A4562-659D-050E-6A1A-2396F0EF2F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most popular r</a:t>
                </a:r>
                <a:r>
                  <a:rPr lang="en-DE" dirty="0"/>
                  <a:t>adial basis function (RBF) kernel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remember: kernel methods are n</a:t>
                </a:r>
                <a:r>
                  <a:rPr lang="en-DE" dirty="0"/>
                  <a:t>on-parametric (instance-based)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A4562-659D-050E-6A1A-2396F0EF2F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8DF25A-942B-18CF-DF48-B3931F125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97599F-88EB-261D-8F03-FA1EB59DBD24}"/>
              </a:ext>
            </a:extLst>
          </p:cNvPr>
          <p:cNvSpPr txBox="1"/>
          <p:nvPr/>
        </p:nvSpPr>
        <p:spPr>
          <a:xfrm>
            <a:off x="6767558" y="3737781"/>
            <a:ext cx="269522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Euclidean distance</a:t>
            </a:r>
            <a:endParaRPr lang="en-DE" sz="2600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841E7C8C-C6E7-FD8A-8A3E-1555770E33EE}"/>
              </a:ext>
            </a:extLst>
          </p:cNvPr>
          <p:cNvSpPr/>
          <p:nvPr/>
        </p:nvSpPr>
        <p:spPr>
          <a:xfrm rot="16200000">
            <a:off x="7243746" y="2858724"/>
            <a:ext cx="362524" cy="123081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46537-4721-2BB1-B359-8963BB3F0AF2}"/>
              </a:ext>
            </a:extLst>
          </p:cNvPr>
          <p:cNvSpPr txBox="1"/>
          <p:nvPr/>
        </p:nvSpPr>
        <p:spPr>
          <a:xfrm>
            <a:off x="3709577" y="4047063"/>
            <a:ext cx="238642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hyperparameter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C1089F-8DC3-0793-4C1B-43F5EDEFF147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902789" y="3132083"/>
            <a:ext cx="1571583" cy="914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001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7211D-BD12-7050-7B46-99FB9A54A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Kernel Regression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55CDBA6-FCAC-2756-718C-1EA27192CC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959589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</a:t>
                </a:r>
                <a:r>
                  <a:rPr lang="en-DE" sz="2400" dirty="0"/>
                  <a:t>implest form of kernel regression: Nadaraya-Watson weighted average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r>
                  <a:rPr lang="en-DE" sz="2400" dirty="0"/>
                  <a:t>	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local regression in general (including local linear regression): minimize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DE" sz="26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55CDBA6-FCAC-2756-718C-1EA27192CC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959589" cy="4351338"/>
              </a:xfrm>
              <a:blipFill>
                <a:blip r:embed="rId2"/>
                <a:stretch>
                  <a:fillRect l="-8440" t="-1744" b="-334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8C5B7-7E5A-FE0C-068B-CC192B88C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19</a:t>
            </a:fld>
            <a:endParaRPr lang="en-DE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0F1DC88B-CDCB-2DB5-2B17-B3517E653C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49462" y="2270591"/>
            <a:ext cx="6613635" cy="408575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4610F5E-D48B-E31A-6FE8-CB16D5C1F050}"/>
              </a:ext>
            </a:extLst>
          </p:cNvPr>
          <p:cNvSpPr txBox="1"/>
          <p:nvPr/>
        </p:nvSpPr>
        <p:spPr>
          <a:xfrm>
            <a:off x="7567446" y="1764443"/>
            <a:ext cx="25929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l</a:t>
            </a:r>
            <a:r>
              <a:rPr lang="en-DE" sz="2200" dirty="0"/>
              <a:t>inear building blocks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0A1CCA3-3C6D-C2E9-3940-D6F51F3C34D7}"/>
              </a:ext>
            </a:extLst>
          </p:cNvPr>
          <p:cNvCxnSpPr>
            <a:stCxn id="20" idx="2"/>
          </p:cNvCxnSpPr>
          <p:nvPr/>
        </p:nvCxnSpPr>
        <p:spPr>
          <a:xfrm flipH="1">
            <a:off x="8576440" y="2195330"/>
            <a:ext cx="287483" cy="737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C7A88B6-A96C-238B-4DFC-A5E634080C41}"/>
              </a:ext>
            </a:extLst>
          </p:cNvPr>
          <p:cNvSpPr txBox="1"/>
          <p:nvPr/>
        </p:nvSpPr>
        <p:spPr>
          <a:xfrm>
            <a:off x="10509051" y="611012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83074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E97C7-9E9B-9FB5-DB21-DEACB1EB8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96F74-8F70-0670-D1B9-1B3FA7960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reminder: Most ML algorithms can be described by the general recipe of combining models, costs, and optimization methods. 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m</a:t>
            </a:r>
            <a:r>
              <a:rPr lang="en-DE" sz="2600" dirty="0"/>
              <a:t>oreover: Most powerful ML algorithms are compound, with</a:t>
            </a:r>
            <a:r>
              <a:rPr lang="en-GB" sz="2600" dirty="0"/>
              <a:t> rather s</a:t>
            </a:r>
            <a:r>
              <a:rPr lang="en-DE" sz="2600" dirty="0"/>
              <a:t>imple (often linear) building blocks.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ook at some important examples:</a:t>
            </a:r>
          </a:p>
          <a:p>
            <a:r>
              <a:rPr lang="en-GB" sz="2600" dirty="0"/>
              <a:t>n</a:t>
            </a:r>
            <a:r>
              <a:rPr lang="en-DE" sz="2600" dirty="0"/>
              <a:t>eural networks</a:t>
            </a:r>
          </a:p>
          <a:p>
            <a:r>
              <a:rPr lang="en-GB" sz="2600" dirty="0"/>
              <a:t>s</a:t>
            </a:r>
            <a:r>
              <a:rPr lang="en-DE" sz="2600" dirty="0"/>
              <a:t>upport-vector machines</a:t>
            </a:r>
          </a:p>
          <a:p>
            <a:r>
              <a:rPr lang="en-GB" sz="2600" dirty="0"/>
              <a:t>d</a:t>
            </a:r>
            <a:r>
              <a:rPr lang="en-DE" sz="2600" dirty="0"/>
              <a:t>ecision trees, random forests, gradient-boosted decision trees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5978A-7CE4-3195-40E2-B0F227F2E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05733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AB22C-609E-F64E-3D5C-08C50BBC3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Relationship to k-Nearest </a:t>
            </a:r>
            <a:r>
              <a:rPr lang="en-GB" dirty="0" err="1"/>
              <a:t>Neighbors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58B310-C22B-5942-65BE-D0C58D6719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kNN can be interpreted as kernel method with metric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≤</m:t>
                          </m:r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calculating the </a:t>
                </a:r>
                <a:r>
                  <a:rPr lang="en-DE" dirty="0"/>
                  <a:t>Nadaraya-Watson weighted average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58B310-C22B-5942-65BE-D0C58D6719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AF13E-F7A6-C685-7C48-2815843CF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0051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023DF-FB95-6015-3C52-66AA4018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Optimal Separating Hyperplanes</a:t>
            </a:r>
            <a:br>
              <a:rPr lang="en-DE" dirty="0"/>
            </a:br>
            <a:r>
              <a:rPr lang="en-DE" sz="2800" dirty="0"/>
              <a:t>(toward support-vector machines)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A4EAC5-EA72-5863-4F40-B6A354F7A2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152697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</a:t>
                </a:r>
                <a:r>
                  <a:rPr lang="en-DE" sz="2600" dirty="0"/>
                  <a:t>inear classifier using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600" dirty="0"/>
                  <a:t> features </a:t>
                </a:r>
                <a:r>
                  <a:rPr lang="en-DE" sz="2600" dirty="0">
                    <a:sym typeface="Wingdings" pitchFamily="2" charset="2"/>
                  </a:rPr>
                  <a:t> separation of classes by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r>
                  <a:rPr lang="en-DE" sz="2600" dirty="0">
                    <a:sym typeface="Wingdings" pitchFamily="2" charset="2"/>
                  </a:rPr>
                  <a:t>-dimensional </a:t>
                </a:r>
                <a:r>
                  <a:rPr lang="en-DE" sz="2600" dirty="0"/>
                  <a:t>hyperplane as decision boundary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searching for m</a:t>
                </a:r>
                <a:r>
                  <a:rPr lang="en-DE" sz="2600" dirty="0"/>
                  <a:t>aximum-margin hyperplane: maximize distance from closest points on both sides of hyperplane</a:t>
                </a:r>
              </a:p>
              <a:p>
                <a:pPr marL="0" indent="0">
                  <a:buNone/>
                </a:pPr>
                <a:r>
                  <a:rPr lang="en-DE" sz="2600" dirty="0"/>
                  <a:t>(in contrast to Rosenblatt’s perceptron minimizing the distance of misclassified points to separating hyperplane)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A4EAC5-EA72-5863-4F40-B6A354F7A2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152697" cy="4351338"/>
              </a:xfrm>
              <a:blipFill>
                <a:blip r:embed="rId2"/>
                <a:stretch>
                  <a:fillRect l="-1970" t="-2907" r="-147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phic 4">
            <a:extLst>
              <a:ext uri="{FF2B5EF4-FFF2-40B4-BE49-F238E27FC236}">
                <a16:creationId xmlns:a16="http://schemas.microsoft.com/office/drawing/2014/main" id="{611C236E-F8CB-747C-D7E8-0A78EF256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7395" y="1825625"/>
            <a:ext cx="4807534" cy="416129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216CD-2899-9EB7-D2A8-22960F3B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21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1592A6-A6B7-0A25-2F65-05F2AA3F3F20}"/>
              </a:ext>
            </a:extLst>
          </p:cNvPr>
          <p:cNvSpPr txBox="1"/>
          <p:nvPr/>
        </p:nvSpPr>
        <p:spPr>
          <a:xfrm>
            <a:off x="10391677" y="598691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80337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1DB88-C803-4FC5-92FF-DA84C1C5F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Support-Vector Machines (SVM)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538BF-28F8-702B-2A65-435BAB6C3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64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maximum-margin hyperplane completely determined by (linear combination of) data points closest to it: </a:t>
            </a:r>
            <a:r>
              <a:rPr lang="en-GB" sz="2400" b="1" dirty="0"/>
              <a:t>s</a:t>
            </a:r>
            <a:r>
              <a:rPr lang="en-DE" sz="2400" b="1" dirty="0"/>
              <a:t>upport vectors</a:t>
            </a:r>
          </a:p>
          <a:p>
            <a:pPr marL="0" indent="0">
              <a:buNone/>
            </a:pPr>
            <a:r>
              <a:rPr lang="en-GB" sz="2400" dirty="0"/>
              <a:t>(identification of support vectors requires all data though)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hard margin:</a:t>
            </a:r>
          </a:p>
          <a:p>
            <a:pPr marL="0" indent="0">
              <a:buNone/>
            </a:pPr>
            <a:r>
              <a:rPr lang="en-GB" sz="2400" dirty="0"/>
              <a:t>holds only if classes are linearly separable (for training, not necessarily for test data)</a:t>
            </a:r>
          </a:p>
        </p:txBody>
      </p:sp>
      <p:pic>
        <p:nvPicPr>
          <p:cNvPr id="5" name="Picture 4" descr="A close-up of a speedometer&#10;&#10;Description automatically generated with low confidence">
            <a:extLst>
              <a:ext uri="{FF2B5EF4-FFF2-40B4-BE49-F238E27FC236}">
                <a16:creationId xmlns:a16="http://schemas.microsoft.com/office/drawing/2014/main" id="{C7D91607-9228-7DB6-41EF-A66E166CC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871" y="1581150"/>
            <a:ext cx="4914900" cy="4775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D31AA-890A-3688-8909-C6A42B24A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FD73C7-1309-A6CE-A770-A35D9C1BB7D6}"/>
              </a:ext>
            </a:extLst>
          </p:cNvPr>
          <p:cNvSpPr txBox="1"/>
          <p:nvPr/>
        </p:nvSpPr>
        <p:spPr>
          <a:xfrm>
            <a:off x="10657648" y="593074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B4A0FF-A908-CAF1-E95D-605544B4E566}"/>
                  </a:ext>
                </a:extLst>
              </p:cNvPr>
              <p:cNvSpPr txBox="1"/>
              <p:nvPr/>
            </p:nvSpPr>
            <p:spPr>
              <a:xfrm>
                <a:off x="3923776" y="6230233"/>
                <a:ext cx="23509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r>
                  <a:rPr lang="en-GB" dirty="0"/>
                  <a:t> t</a:t>
                </a:r>
                <a:r>
                  <a:rPr lang="en-DE" dirty="0"/>
                  <a:t>o be minimized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DB4A0FF-A908-CAF1-E95D-605544B4E5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3776" y="6230233"/>
                <a:ext cx="2350900" cy="369332"/>
              </a:xfrm>
              <a:prstGeom prst="rect">
                <a:avLst/>
              </a:prstGeom>
              <a:blipFill>
                <a:blip r:embed="rId3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B28ED4E5-E1D8-7536-A3B9-998DF0803E14}"/>
              </a:ext>
            </a:extLst>
          </p:cNvPr>
          <p:cNvSpPr txBox="1"/>
          <p:nvPr/>
        </p:nvSpPr>
        <p:spPr>
          <a:xfrm>
            <a:off x="9982200" y="501650"/>
            <a:ext cx="1439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classification: p</a:t>
            </a:r>
            <a:r>
              <a:rPr lang="en-DE" dirty="0"/>
              <a:t>redict sign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AC5F79-7AD5-1659-28F5-ACA920E06160}"/>
              </a:ext>
            </a:extLst>
          </p:cNvPr>
          <p:cNvCxnSpPr>
            <a:stCxn id="11" idx="2"/>
          </p:cNvCxnSpPr>
          <p:nvPr/>
        </p:nvCxnSpPr>
        <p:spPr>
          <a:xfrm>
            <a:off x="10702159" y="1147981"/>
            <a:ext cx="155027" cy="1216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F82F95-1641-62A7-7394-D9F5AF39537B}"/>
                  </a:ext>
                </a:extLst>
              </p:cNvPr>
              <p:cNvSpPr txBox="1"/>
              <p:nvPr/>
            </p:nvSpPr>
            <p:spPr>
              <a:xfrm>
                <a:off x="9162321" y="1617904"/>
                <a:ext cx="6163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F82F95-1641-62A7-7394-D9F5AF3953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2321" y="1617904"/>
                <a:ext cx="616323" cy="276999"/>
              </a:xfrm>
              <a:prstGeom prst="rect">
                <a:avLst/>
              </a:prstGeom>
              <a:blipFill>
                <a:blip r:embed="rId4"/>
                <a:stretch>
                  <a:fillRect l="-8163" r="-8163" b="-2608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7F54CC0-B634-A2D1-B80B-B3BC8C845B51}"/>
                  </a:ext>
                </a:extLst>
              </p:cNvPr>
              <p:cNvSpPr txBox="1"/>
              <p:nvPr/>
            </p:nvSpPr>
            <p:spPr>
              <a:xfrm>
                <a:off x="11311609" y="3459412"/>
                <a:ext cx="78944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=−1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7F54CC0-B634-A2D1-B80B-B3BC8C845B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1609" y="3459412"/>
                <a:ext cx="789447" cy="276999"/>
              </a:xfrm>
              <a:prstGeom prst="rect">
                <a:avLst/>
              </a:prstGeom>
              <a:blipFill>
                <a:blip r:embed="rId5"/>
                <a:stretch>
                  <a:fillRect l="-6349" r="-6349" b="-217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92715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0EF66-7725-5849-B584-8A1F57D6B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Soft-Margin SVM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BADFA-E84E-1AF0-9D86-E2A316B660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f</a:t>
                </a:r>
                <a:r>
                  <a:rPr lang="en-DE" dirty="0"/>
                  <a:t>or most practical applications: need to deal with overlapping classes </a:t>
                </a:r>
                <a:r>
                  <a:rPr lang="en-GB" dirty="0">
                    <a:sym typeface="Wingdings" pitchFamily="2" charset="2"/>
                  </a:rPr>
                  <a:t>(s</a:t>
                </a:r>
                <a:r>
                  <a:rPr lang="en-DE" dirty="0">
                    <a:sym typeface="Wingdings" pitchFamily="2" charset="2"/>
                  </a:rPr>
                  <a:t>oft margin)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minimize</a:t>
                </a:r>
                <a:r>
                  <a:rPr lang="en-DE" dirty="0"/>
                  <a:t> regularized hinge loss: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𝒘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max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0, 1−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p>
                                            <m:sSup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𝒘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b="0" i="0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T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nary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BADFA-E84E-1AF0-9D86-E2A316B660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7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8BA68-5FA5-39B2-EF68-9A0148AA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67E0FCD-3F1F-1675-E9DA-01640A11992B}"/>
                  </a:ext>
                </a:extLst>
              </p:cNvPr>
              <p:cNvSpPr txBox="1"/>
              <p:nvPr/>
            </p:nvSpPr>
            <p:spPr>
              <a:xfrm>
                <a:off x="3279228" y="5807631"/>
                <a:ext cx="17445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dirty="0"/>
                  <a:t> regularization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67E0FCD-3F1F-1675-E9DA-01640A1199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9228" y="5807631"/>
                <a:ext cx="1744517" cy="369332"/>
              </a:xfrm>
              <a:prstGeom prst="rect">
                <a:avLst/>
              </a:prstGeom>
              <a:blipFill>
                <a:blip r:embed="rId3"/>
                <a:stretch>
                  <a:fillRect t="-6667" r="-2174" b="-2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719B53-0FBE-01A0-461B-8497A9F13E4E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605048" y="4981903"/>
            <a:ext cx="546439" cy="825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75F0B5-F830-7AB1-32BE-2744F0AC40FD}"/>
                  </a:ext>
                </a:extLst>
              </p:cNvPr>
              <p:cNvSpPr txBox="1"/>
              <p:nvPr/>
            </p:nvSpPr>
            <p:spPr>
              <a:xfrm>
                <a:off x="289035" y="5253633"/>
                <a:ext cx="211793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radeoff between increasing margin (smaller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r>
                  <a:rPr lang="en-DE" dirty="0"/>
                  <a:t>) and correct classification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75F0B5-F830-7AB1-32BE-2744F0AC4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035" y="5253633"/>
                <a:ext cx="2117936" cy="1200329"/>
              </a:xfrm>
              <a:prstGeom prst="rect">
                <a:avLst/>
              </a:prstGeom>
              <a:blipFill>
                <a:blip r:embed="rId4"/>
                <a:stretch>
                  <a:fillRect l="-2381" t="-2083" r="-595" b="-729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4A9EE3B-87D2-7E15-28BE-17F2EE757D83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1348003" y="4792717"/>
            <a:ext cx="1300604" cy="460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A7CBD8-C74E-3BCE-F52C-19C86A2DD19E}"/>
                  </a:ext>
                </a:extLst>
              </p:cNvPr>
              <p:cNvSpPr txBox="1"/>
              <p:nvPr/>
            </p:nvSpPr>
            <p:spPr>
              <a:xfrm>
                <a:off x="6484878" y="2506755"/>
                <a:ext cx="5016062" cy="147732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DE" dirty="0"/>
                  <a:t>hinge loss:</a:t>
                </a:r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dirty="0"/>
                  <a:t> for prediction with same sign as target and outside margin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l</a:t>
                </a:r>
                <a:r>
                  <a:rPr lang="en-DE" dirty="0"/>
                  <a:t>inear increase for opposite sign or inside margin</a:t>
                </a:r>
              </a:p>
              <a:p>
                <a:r>
                  <a:rPr lang="en-DE" dirty="0">
                    <a:sym typeface="Wingdings" pitchFamily="2" charset="2"/>
                  </a:rPr>
                  <a:t> </a:t>
                </a:r>
                <a:r>
                  <a:rPr lang="en-GB" dirty="0">
                    <a:sym typeface="Wingdings" pitchFamily="2" charset="2"/>
                  </a:rPr>
                  <a:t>p</a:t>
                </a:r>
                <a:r>
                  <a:rPr lang="en-DE" dirty="0">
                    <a:sym typeface="Wingdings" pitchFamily="2" charset="2"/>
                  </a:rPr>
                  <a:t>refers larger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A7CBD8-C74E-3BCE-F52C-19C86A2DD1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4878" y="2506755"/>
                <a:ext cx="5016062" cy="1477328"/>
              </a:xfrm>
              <a:prstGeom prst="rect">
                <a:avLst/>
              </a:prstGeom>
              <a:blipFill>
                <a:blip r:embed="rId5"/>
                <a:stretch>
                  <a:fillRect l="-1008" t="-840" r="-252" b="-504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F9479322-6E04-F791-BECF-7A5F435C8992}"/>
              </a:ext>
            </a:extLst>
          </p:cNvPr>
          <p:cNvSpPr/>
          <p:nvPr/>
        </p:nvSpPr>
        <p:spPr>
          <a:xfrm rot="5400000">
            <a:off x="7052194" y="2184773"/>
            <a:ext cx="347435" cy="400434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20115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00EC3-A2D9-E098-B102-F8318358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Go Non-Linear via Kernels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D9EC5-3303-0B0C-2A10-092E413D2D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940972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SVM: finding maximum-margin hyperplane </a:t>
                </a:r>
                <a:r>
                  <a:rPr lang="en-DE" sz="2600" dirty="0">
                    <a:sym typeface="Wingdings" pitchFamily="2" charset="2"/>
                  </a:rPr>
                  <a:t> linear model</a:t>
                </a:r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non-linear by means of</a:t>
                </a:r>
                <a:r>
                  <a:rPr lang="en-DE" sz="2600" dirty="0"/>
                  <a:t> kernel trick:</a:t>
                </a:r>
              </a:p>
              <a:p>
                <a:pPr marL="0" indent="0">
                  <a:buNone/>
                </a:pPr>
                <a:r>
                  <a:rPr lang="en-DE" sz="2600" dirty="0"/>
                  <a:t>replacing dot products by kernel functions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(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DE" sz="2600" dirty="0"/>
                  <a:t> expressed by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, all feature vectors only occur in dot products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l</a:t>
                </a:r>
                <a:r>
                  <a:rPr lang="en-DE" sz="2600" dirty="0">
                    <a:sym typeface="Wingdings" pitchFamily="2" charset="2"/>
                  </a:rPr>
                  <a:t>inear model in feature space, but    non-linear model in input space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D9EC5-3303-0B0C-2A10-092E413D2D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940972" cy="4351338"/>
              </a:xfrm>
              <a:blipFill>
                <a:blip r:embed="rId2"/>
                <a:stretch>
                  <a:fillRect l="-1923" t="-2035" r="-2991" b="-1337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1CEDE5-653B-C9BD-72A2-71EA4775A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24</a:t>
            </a:fld>
            <a:endParaRPr lang="en-DE"/>
          </a:p>
        </p:txBody>
      </p:sp>
      <p:pic>
        <p:nvPicPr>
          <p:cNvPr id="5" name="Picture 4" descr="Chart, diagram&#10;&#10;Description automatically generated">
            <a:extLst>
              <a:ext uri="{FF2B5EF4-FFF2-40B4-BE49-F238E27FC236}">
                <a16:creationId xmlns:a16="http://schemas.microsoft.com/office/drawing/2014/main" id="{520055E3-0949-014F-5A6E-7A2B50A0F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607" y="1882498"/>
            <a:ext cx="4893347" cy="25318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B6F6CE-D4A8-7BBD-07D6-C03798F7F2C8}"/>
              </a:ext>
            </a:extLst>
          </p:cNvPr>
          <p:cNvSpPr txBox="1"/>
          <p:nvPr/>
        </p:nvSpPr>
        <p:spPr>
          <a:xfrm>
            <a:off x="10350330" y="4466899"/>
            <a:ext cx="17636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4"/>
              </a:rPr>
              <a:t>towardsdatascience.com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BDEB75-9298-A976-EAA2-A387426591A8}"/>
              </a:ext>
            </a:extLst>
          </p:cNvPr>
          <p:cNvSpPr txBox="1"/>
          <p:nvPr/>
        </p:nvSpPr>
        <p:spPr>
          <a:xfrm>
            <a:off x="7353731" y="5062184"/>
            <a:ext cx="400006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kernel method not restricted to SVMs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</a:t>
            </a:r>
            <a:r>
              <a:rPr lang="en-DE" dirty="0"/>
              <a:t>on-linear generalization to any algorithm expressable in dot products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e.g., principal component analysis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43936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1BA30-9395-6F23-158B-CD2FFDD13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Another AI (Neural Network) Winter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7A4EE-6D33-37DA-68FA-294FAFE09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400" dirty="0"/>
              <a:t>in mid 1990s, neural networks with several layers (nowadys called deep learning) did not work well yet for practical applications (except for CNNs to some degree)</a:t>
            </a:r>
          </a:p>
          <a:p>
            <a:r>
              <a:rPr lang="en-GB" sz="2400" dirty="0"/>
              <a:t>i</a:t>
            </a:r>
            <a:r>
              <a:rPr lang="en-DE" sz="2400" dirty="0"/>
              <a:t>ssues with vanishing/exploding gradients in backpropagation</a:t>
            </a:r>
          </a:p>
          <a:p>
            <a:r>
              <a:rPr lang="en-GB" sz="2400" dirty="0"/>
              <a:t>hardware</a:t>
            </a:r>
            <a:r>
              <a:rPr lang="en-DE" sz="2400" dirty="0"/>
              <a:t> not yet fast enough, not enough data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advent of SVMs (and other methods like random forests) </a:t>
            </a:r>
            <a:r>
              <a:rPr lang="en-DE" sz="2400" dirty="0"/>
              <a:t>marked another small AI winter (at least for neural networks)</a:t>
            </a:r>
          </a:p>
          <a:p>
            <a:r>
              <a:rPr lang="en-GB" sz="2400" dirty="0"/>
              <a:t>solidly founded in s</a:t>
            </a:r>
            <a:r>
              <a:rPr lang="en-DE" sz="2400" dirty="0"/>
              <a:t>tatistical learning theory</a:t>
            </a:r>
            <a:endParaRPr lang="en-GB" sz="2400" dirty="0"/>
          </a:p>
          <a:p>
            <a:r>
              <a:rPr lang="en-GB" sz="2400" dirty="0"/>
              <a:t>kind of equivalent to two-layer neural networks</a:t>
            </a:r>
          </a:p>
          <a:p>
            <a:r>
              <a:rPr lang="en-GB" sz="2400" dirty="0"/>
              <a:t>easier to handle than difficult to work with neural networks</a:t>
            </a:r>
          </a:p>
          <a:p>
            <a:r>
              <a:rPr lang="en-GB" sz="2400" dirty="0"/>
              <a:t>kernel trick (feature space transformation) reduces need for a priori knowledge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A7090-EEA1-E41E-9DE7-2A1CE1FA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784547-E700-76F9-D1CA-0044874BB118}"/>
              </a:ext>
            </a:extLst>
          </p:cNvPr>
          <p:cNvSpPr txBox="1"/>
          <p:nvPr/>
        </p:nvSpPr>
        <p:spPr>
          <a:xfrm>
            <a:off x="10258096" y="57481"/>
            <a:ext cx="1883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… to be continued</a:t>
            </a:r>
          </a:p>
        </p:txBody>
      </p:sp>
    </p:spTree>
    <p:extLst>
      <p:ext uri="{BB962C8B-B14F-4D97-AF65-F5344CB8AC3E}">
        <p14:creationId xmlns:p14="http://schemas.microsoft.com/office/powerpoint/2010/main" val="21404944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25706-CB7F-D76F-1A6F-CCFFFABA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39517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DABEF-B812-C664-447A-B3DA59B3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White-Box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sz="2600" dirty="0">
                    <a:sym typeface="Wingdings" pitchFamily="2" charset="2"/>
                  </a:rPr>
                  <a:t>non-parametric learning of simple decision rules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u</a:t>
                </a:r>
                <a:r>
                  <a:rPr lang="en-DE" sz="2600" dirty="0">
                    <a:sym typeface="Wingdings" pitchFamily="2" charset="2"/>
                  </a:rPr>
                  <a:t>sually, binary trees</a:t>
                </a:r>
                <a:endParaRPr lang="en-DE" sz="2600" dirty="0"/>
              </a:p>
              <a:p>
                <a:r>
                  <a:rPr lang="en-GB" sz="2600" dirty="0"/>
                  <a:t>a</a:t>
                </a:r>
                <a:r>
                  <a:rPr lang="en-DE" sz="2600" dirty="0"/>
                  <a:t>xis-parallel decision boundaries (box-shaped regions in feature space)</a:t>
                </a:r>
              </a:p>
              <a:p>
                <a:r>
                  <a:rPr lang="en-GB" sz="2600" dirty="0"/>
                  <a:t>fit constant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</m:oMath>
                </a14:m>
                <a:r>
                  <a:rPr lang="en-DE" dirty="0"/>
                  <a:t> in each box (note similarity to kNN)</a:t>
                </a:r>
                <a:endParaRPr lang="en-GB" sz="2600" dirty="0"/>
              </a:p>
              <a:p>
                <a:pPr lvl="1"/>
                <a:r>
                  <a:rPr lang="en-GB" sz="2200" dirty="0"/>
                  <a:t>c</a:t>
                </a:r>
                <a:r>
                  <a:rPr lang="en-DE" sz="2200" dirty="0"/>
                  <a:t>lassification: majority class of target</a:t>
                </a:r>
              </a:p>
              <a:p>
                <a:pPr lvl="1"/>
                <a:r>
                  <a:rPr lang="en-GB" sz="2200" dirty="0"/>
                  <a:t>r</a:t>
                </a:r>
                <a:r>
                  <a:rPr lang="en-DE" sz="2200" dirty="0"/>
                  <a:t>egression: average of target</a:t>
                </a:r>
                <a:endParaRPr lang="en-GB" sz="2600" dirty="0"/>
              </a:p>
              <a:p>
                <a:r>
                  <a:rPr lang="en-GB" sz="2600" dirty="0"/>
                  <a:t>fully explainable models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041C07-F7D0-E747-D10E-FE095CA965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1928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CB602CC-265E-1940-BCB3-8C532B94B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97627"/>
            <a:ext cx="6095999" cy="24517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064B7-EEBF-AE1A-4F6D-331E07A3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A6FDBE-7F83-BBAA-424E-25EE04431029}"/>
              </a:ext>
            </a:extLst>
          </p:cNvPr>
          <p:cNvSpPr txBox="1"/>
          <p:nvPr/>
        </p:nvSpPr>
        <p:spPr>
          <a:xfrm>
            <a:off x="10342338" y="5249411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</p:spTree>
    <p:extLst>
      <p:ext uri="{BB962C8B-B14F-4D97-AF65-F5344CB8AC3E}">
        <p14:creationId xmlns:p14="http://schemas.microsoft.com/office/powerpoint/2010/main" val="1317459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B6E30-0BE3-BCB8-4BEF-62A5C8B21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 Learning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28FF15-BA84-C03E-85E1-68C16FEBE3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GB" sz="3400" dirty="0">
                    <a:sym typeface="Wingdings" pitchFamily="2" charset="2"/>
                  </a:rPr>
                  <a:t>finding optimal partitions </a:t>
                </a:r>
                <a14:m>
                  <m:oMath xmlns:m="http://schemas.openxmlformats.org/officeDocument/2006/math">
                    <m:r>
                      <a:rPr lang="en-US" sz="3400" i="1">
                        <a:latin typeface="Cambria Math" panose="02040503050406030204" pitchFamily="18" charset="0"/>
                        <a:sym typeface="Wingdings" pitchFamily="2" charset="2"/>
                      </a:rPr>
                      <m:t>𝑅</m:t>
                    </m:r>
                    <m:r>
                      <a:rPr lang="en-US" sz="34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GB" sz="3400" dirty="0">
                    <a:sym typeface="Wingdings" pitchFamily="2" charset="2"/>
                  </a:rPr>
                  <a:t>by overall loss minimization computationally infeasible  </a:t>
                </a:r>
                <a:r>
                  <a:rPr lang="en-GB" sz="3400" dirty="0"/>
                  <a:t>r</a:t>
                </a:r>
                <a:r>
                  <a:rPr lang="en-DE" sz="3400" dirty="0"/>
                  <a:t>ecursive partitioning of data </a:t>
                </a:r>
                <a:r>
                  <a:rPr lang="en-DE" sz="3400" dirty="0">
                    <a:sym typeface="Wingdings" pitchFamily="2" charset="2"/>
                  </a:rPr>
                  <a:t>(greedy algorithm)</a:t>
                </a:r>
              </a:p>
              <a:p>
                <a:pPr marL="0" indent="0">
                  <a:buNone/>
                </a:pPr>
                <a:endParaRPr lang="en-GB" sz="1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3100" dirty="0">
                    <a:sym typeface="Wingdings" pitchFamily="2" charset="2"/>
                  </a:rPr>
                  <a:t>for each binary partition into regions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sz="31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3100" dirty="0">
                    <a:sym typeface="Wingdings" pitchFamily="2" charset="2"/>
                  </a:rPr>
                  <a:t>, decisions on splitting variable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𝑗</m:t>
                    </m:r>
                  </m:oMath>
                </a14:m>
                <a:r>
                  <a:rPr lang="en-GB" sz="3100" dirty="0">
                    <a:sym typeface="Wingdings" pitchFamily="2" charset="2"/>
                  </a:rPr>
                  <a:t> and split point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𝑠</m:t>
                    </m:r>
                  </m:oMath>
                </a14:m>
                <a:r>
                  <a:rPr lang="en-GB" sz="3100" dirty="0">
                    <a:sym typeface="Wingdings" pitchFamily="2" charset="2"/>
                  </a:rPr>
                  <a:t> by minimizing </a:t>
                </a:r>
                <a:r>
                  <a:rPr lang="en-GB" sz="3100" dirty="0" err="1">
                    <a:sym typeface="Wingdings" pitchFamily="2" charset="2"/>
                  </a:rPr>
                  <a:t>i</a:t>
                </a:r>
                <a:r>
                  <a:rPr lang="en-DE" sz="3100" dirty="0">
                    <a:sym typeface="Wingdings" pitchFamily="2" charset="2"/>
                  </a:rPr>
                  <a:t>mpurity functions </a:t>
                </a:r>
                <a14:m>
                  <m:oMath xmlns:m="http://schemas.openxmlformats.org/officeDocument/2006/math"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𝐼</m:t>
                    </m:r>
                  </m:oMath>
                </a14:m>
                <a:r>
                  <a:rPr lang="en-DE" sz="3100" dirty="0">
                    <a:sym typeface="Wingdings" pitchFamily="2" charset="2"/>
                  </a:rPr>
                  <a:t> (</a:t>
                </a:r>
                <a:r>
                  <a:rPr lang="en-GB" sz="3100" dirty="0"/>
                  <a:t>w</a:t>
                </a:r>
                <a:r>
                  <a:rPr lang="en-DE" sz="3100" dirty="0"/>
                  <a:t>eighted by number of observations </a:t>
                </a:r>
                <a14:m>
                  <m:oMath xmlns:m="http://schemas.openxmlformats.org/officeDocument/2006/math"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𝑁</m:t>
                    </m:r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3100" dirty="0"/>
                  <a:t>in child nodes):</a:t>
                </a:r>
                <a:endParaRPr lang="en-DE" sz="3100" dirty="0">
                  <a:sym typeface="Wingdings" pitchFamily="2" charset="2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DE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DE" sz="31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  <m:r>
                      <a:rPr lang="en-US" sz="31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𝒙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|</m:t>
                        </m:r>
                        <m:sSub>
                          <m:sSubPr>
                            <m:ctrlP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1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𝑗</m:t>
                            </m:r>
                          </m:sub>
                        </m:sSub>
                        <m:r>
                          <a:rPr lang="en-US" sz="31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≤</m:t>
                        </m:r>
                        <m:r>
                          <a:rPr lang="en-US" sz="31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</m:oMath>
                </a14:m>
                <a:r>
                  <a:rPr lang="en-DE" sz="3100" dirty="0">
                    <a:sym typeface="Wingdings" pitchFamily="2" charset="2"/>
                  </a:rPr>
                  <a:t>	and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lang="en-US" sz="31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DE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  <m:r>
                      <a:rPr lang="en-US" sz="3100" i="1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3100" b="1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𝒙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|</m:t>
                        </m:r>
                        <m:sSub>
                          <m:sSubPr>
                            <m:ctrlP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1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𝑗</m:t>
                            </m:r>
                          </m:sub>
                        </m:sSub>
                        <m:r>
                          <a:rPr lang="en-US" sz="31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&gt;</m:t>
                        </m:r>
                        <m:r>
                          <a:rPr lang="en-US" sz="31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e>
                    </m:d>
                  </m:oMath>
                </a14:m>
                <a:endParaRPr lang="en-DE" sz="3100" dirty="0">
                  <a:sym typeface="Wingdings" pitchFamily="2" charset="2"/>
                </a:endParaRPr>
              </a:p>
              <a:p>
                <a:pPr marL="0" indent="0" algn="ctr">
                  <a:buNone/>
                </a:pPr>
                <a:endParaRPr lang="en-DE" sz="31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100" i="1"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3100" b="0" i="0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argmin</m:t>
                              </m:r>
                            </m:e>
                            <m:sub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𝑗</m:t>
                              </m:r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,</m:t>
                              </m:r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𝑠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sub>
                                  </m:sSub>
                                </m:num>
                                <m:den>
                                  <m: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  <m:t>𝑁</m:t>
                                  </m:r>
                                </m:den>
                              </m:f>
                              <m:r>
                                <a:rPr lang="en-US" sz="3100" b="0" i="1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100" b="0" i="0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argmin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𝑐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sub>
                                  </m:sSub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3100" i="1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𝐼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  <m:r>
                                <a:rPr lang="en-US" sz="3100" i="1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3100" b="0" i="1" smtClean="0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num>
                                <m:den>
                                  <m: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  <m:t>𝑁</m:t>
                                  </m:r>
                                </m:den>
                              </m:f>
                              <m:r>
                                <a:rPr lang="en-US" sz="3100" b="0" i="1" smtClean="0"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US" sz="3100" i="1"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3100" i="1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100" b="0" i="0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  <m:t>argmin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𝑐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3100" i="1" smtClean="0">
                                          <a:latin typeface="Cambria Math" panose="02040503050406030204" pitchFamily="18" charset="0"/>
                                          <a:sym typeface="Wingdings" pitchFamily="2" charset="2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100" i="1">
                                              <a:latin typeface="Cambria Math" panose="02040503050406030204" pitchFamily="18" charset="0"/>
                                              <a:sym typeface="Wingdings" pitchFamily="2" charset="2"/>
                                            </a:rPr>
                                            <m:t>𝐼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3100" i="1">
                                                  <a:latin typeface="Cambria Math" panose="02040503050406030204" pitchFamily="18" charset="0"/>
                                                  <a:sym typeface="Wingdings" pitchFamily="2" charset="2"/>
                                                </a:rPr>
                                                <m:t>2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en-DE" sz="31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1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900" dirty="0">
                    <a:sym typeface="Wingdings" pitchFamily="2" charset="2"/>
                  </a:rPr>
                  <a:t>typical strategy:</a:t>
                </a:r>
              </a:p>
              <a:p>
                <a:r>
                  <a:rPr lang="en-GB" sz="2900" dirty="0">
                    <a:sym typeface="Wingdings" pitchFamily="2" charset="2"/>
                  </a:rPr>
                  <a:t>g</a:t>
                </a:r>
                <a:r>
                  <a:rPr lang="en-DE" sz="2900" dirty="0">
                    <a:sym typeface="Wingdings" pitchFamily="2" charset="2"/>
                  </a:rPr>
                  <a:t>row large tree down to minimum node size (hyperparameter)  low bias</a:t>
                </a:r>
              </a:p>
              <a:p>
                <a:r>
                  <a:rPr lang="en-GB" sz="2900" dirty="0">
                    <a:sym typeface="Wingdings" pitchFamily="2" charset="2"/>
                  </a:rPr>
                  <a:t>to a</a:t>
                </a:r>
                <a:r>
                  <a:rPr lang="en-DE" sz="2900" dirty="0">
                    <a:sym typeface="Wingdings" pitchFamily="2" charset="2"/>
                  </a:rPr>
                  <a:t>void overfitting: subsequent pruning by controlling the number of terminal nodes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28FF15-BA84-C03E-85E1-68C16FEBE3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96" t="-2941" r="-1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CED70-D1A6-24A3-6F3D-E3B9D69BA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AD40CA-EA84-1A14-90D1-E631FB088FF3}"/>
              </a:ext>
            </a:extLst>
          </p:cNvPr>
          <p:cNvSpPr txBox="1"/>
          <p:nvPr/>
        </p:nvSpPr>
        <p:spPr>
          <a:xfrm>
            <a:off x="10136729" y="4093042"/>
            <a:ext cx="1813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ecursively for each node in tree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A679F65-1C18-6D37-51A4-3679A9E6510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9438289" y="4416208"/>
            <a:ext cx="698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5881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43EE9-1AAC-0E36-955B-EB74B2493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Regression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12C5C7-D72E-E136-79AB-ABAE4EBCB9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38240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usually, mean squared error as impurity function (analogous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brk m:alnAt="7"/>
                            </m:r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sub>
                        <m:sup/>
                        <m:e>
                          <m:sSup>
                            <m:sSup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60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argmin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1</m:t>
                                </m:r>
                              </m:sub>
                            </m:sSub>
                          </m:sub>
                        </m:sSub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1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en-GB" sz="2600" dirty="0"/>
                  <a:t>	solved by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sym typeface="Wingdings" pitchFamily="2" charset="2"/>
                          </a:rPr>
                          <m:t>argmin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GB" sz="2600" dirty="0"/>
                  <a:t>, choose boxes to m</a:t>
                </a:r>
                <a:r>
                  <a:rPr lang="en-DE" sz="2600" dirty="0"/>
                  <a:t>ake target averages in each box as different as possible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12C5C7-D72E-E136-79AB-ABAE4EBCB9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382407" cy="4351338"/>
              </a:xfrm>
              <a:blipFill>
                <a:blip r:embed="rId2"/>
                <a:stretch>
                  <a:fillRect l="-1789" t="-1744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CA928C-7CCC-5BE6-4270-0A981E69F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DC22494-EB21-583E-1238-16A1592A1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845" y="1634617"/>
            <a:ext cx="4769625" cy="35772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0B4D71-1BA7-F631-6EBE-8011AFCA977A}"/>
              </a:ext>
            </a:extLst>
          </p:cNvPr>
          <p:cNvSpPr txBox="1"/>
          <p:nvPr/>
        </p:nvSpPr>
        <p:spPr>
          <a:xfrm>
            <a:off x="9775657" y="856924"/>
            <a:ext cx="1755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nother possible hyperparameter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43C48-7190-BCC2-9F6A-E59BAE62C770}"/>
              </a:ext>
            </a:extLst>
          </p:cNvPr>
          <p:cNvCxnSpPr>
            <a:stCxn id="7" idx="2"/>
          </p:cNvCxnSpPr>
          <p:nvPr/>
        </p:nvCxnSpPr>
        <p:spPr>
          <a:xfrm>
            <a:off x="10653271" y="1503255"/>
            <a:ext cx="603308" cy="788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904A511-D27F-F176-FBEF-DEF516411C4A}"/>
              </a:ext>
            </a:extLst>
          </p:cNvPr>
          <p:cNvSpPr txBox="1"/>
          <p:nvPr/>
        </p:nvSpPr>
        <p:spPr>
          <a:xfrm>
            <a:off x="7847084" y="5631744"/>
            <a:ext cx="3857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linear (in fact, constant) building blocks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8218ACE-D336-2C4F-F075-8F0C08725F5B}"/>
              </a:ext>
            </a:extLst>
          </p:cNvPr>
          <p:cNvCxnSpPr>
            <a:stCxn id="10" idx="0"/>
          </p:cNvCxnSpPr>
          <p:nvPr/>
        </p:nvCxnSpPr>
        <p:spPr>
          <a:xfrm flipH="1" flipV="1">
            <a:off x="8610600" y="3153103"/>
            <a:ext cx="1165057" cy="2478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1F073B2-F589-36F4-646F-2E76EB5BA1EC}"/>
              </a:ext>
            </a:extLst>
          </p:cNvPr>
          <p:cNvSpPr txBox="1"/>
          <p:nvPr/>
        </p:nvSpPr>
        <p:spPr>
          <a:xfrm>
            <a:off x="10739450" y="5084776"/>
            <a:ext cx="10342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>
                <a:hlinkClick r:id="rId4"/>
              </a:rPr>
              <a:t>scikit-learn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50417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75A9F2-89A7-DBA2-3DF5-375309506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42410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E58F2DD-E618-B69E-64C8-5A7B261F3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Impurity Functions for Classification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55A446-BF03-4DBF-8435-C354D96124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5178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classification in given node according to majority class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s</a:t>
                </a:r>
                <a:r>
                  <a:rPr lang="en-DE" sz="2400" dirty="0"/>
                  <a:t>everal possibilities for impurity function used for classification, </a:t>
                </a:r>
                <a:r>
                  <a:rPr lang="en-GB" sz="2400" dirty="0"/>
                  <a:t>p</a:t>
                </a:r>
                <a:r>
                  <a:rPr lang="en-DE" sz="2400" dirty="0"/>
                  <a:t>referred ones:</a:t>
                </a:r>
              </a:p>
              <a:p>
                <a:r>
                  <a:rPr lang="en-DE" sz="2400" dirty="0"/>
                  <a:t>Gini index (used in popular CART algorithm):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</m:oMath>
                  </m:oMathPara>
                </a14:m>
                <a:endParaRPr lang="en-DE" sz="2400" dirty="0"/>
              </a:p>
              <a:p>
                <a:r>
                  <a:rPr lang="en-GB" sz="2400" dirty="0"/>
                  <a:t>difference in entropy, aka </a:t>
                </a:r>
                <a:r>
                  <a:rPr lang="en-GB" sz="2400" dirty="0" err="1"/>
                  <a:t>i</a:t>
                </a:r>
                <a:r>
                  <a:rPr lang="en-DE" sz="2400" dirty="0"/>
                  <a:t>nformation gain (used in popular C4.5 algorithm):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55A446-BF03-4DBF-8435-C354D96124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51786" cy="4351338"/>
              </a:xfrm>
              <a:blipFill>
                <a:blip r:embed="rId2"/>
                <a:stretch>
                  <a:fillRect l="-1766" t="-1744" r="-13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C93A03-3D31-C026-C7CD-96E6A9845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30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CF4BCB40-34B6-21F4-4E6E-3D29EBD1B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640" y="2844589"/>
            <a:ext cx="5381297" cy="32894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4FAC06-2611-20D6-7F48-4770614FDD04}"/>
                  </a:ext>
                </a:extLst>
              </p:cNvPr>
              <p:cNvSpPr txBox="1"/>
              <p:nvPr/>
            </p:nvSpPr>
            <p:spPr>
              <a:xfrm>
                <a:off x="6747640" y="1912955"/>
                <a:ext cx="4606160" cy="7916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n</a:t>
                </a:r>
                <a:r>
                  <a:rPr lang="en-DE" sz="2200" dirty="0"/>
                  <a:t>ode impurity as function of class proportion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(two-class classification):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4FAC06-2611-20D6-7F48-4770614FDD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7640" y="1912955"/>
                <a:ext cx="4606160" cy="791692"/>
              </a:xfrm>
              <a:prstGeom prst="rect">
                <a:avLst/>
              </a:prstGeom>
              <a:blipFill>
                <a:blip r:embed="rId4"/>
                <a:stretch>
                  <a:fillRect l="-1648" t="-4688" b="-1093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863C0BAF-BB24-C63B-E169-3AFA6EDD1E4F}"/>
              </a:ext>
            </a:extLst>
          </p:cNvPr>
          <p:cNvSpPr txBox="1"/>
          <p:nvPr/>
        </p:nvSpPr>
        <p:spPr>
          <a:xfrm>
            <a:off x="11267248" y="6010972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</p:spTree>
    <p:extLst>
      <p:ext uri="{BB962C8B-B14F-4D97-AF65-F5344CB8AC3E}">
        <p14:creationId xmlns:p14="http://schemas.microsoft.com/office/powerpoint/2010/main" val="1092065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0613-D74E-EADF-3E64-5D626F661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Ensemble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F76C9-617C-878C-6CC6-CCB795E61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934463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7CC2D-C814-B16B-84C3-4DABB9BC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Ensemble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7B5A5-82ED-1D02-930E-4F2601CE7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idea:</a:t>
            </a:r>
          </a:p>
          <a:p>
            <a:pPr marL="0" indent="0">
              <a:buNone/>
            </a:pPr>
            <a:r>
              <a:rPr lang="en-GB" sz="2600" dirty="0"/>
              <a:t>combine several individual models (often of the same type) to form an ensemble model with better predictive performance than each of its constituents</a:t>
            </a:r>
          </a:p>
          <a:p>
            <a:pPr marL="0" indent="0">
              <a:buNone/>
            </a:pPr>
            <a:r>
              <a:rPr lang="en-GB" sz="2600" dirty="0"/>
              <a:t>learning in several different ways from the training data</a:t>
            </a:r>
          </a:p>
          <a:p>
            <a:pPr marL="0" indent="0">
              <a:buNone/>
            </a:pPr>
            <a:endParaRPr lang="en-GB" sz="2600" dirty="0"/>
          </a:p>
          <a:p>
            <a:r>
              <a:rPr lang="en-GB" sz="2600" dirty="0"/>
              <a:t>the trainings of the individual constituent models are (kind of) independent</a:t>
            </a:r>
          </a:p>
          <a:p>
            <a:r>
              <a:rPr lang="en-DE" sz="2600" dirty="0"/>
              <a:t>outputs of individual models are combined (e.g., averaged)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85B20-BA51-4038-7069-D42DBC761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319081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A92C-9B6F-EACE-FBCB-0A34D2B6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Bagging (</a:t>
            </a:r>
            <a:r>
              <a:rPr lang="en-GB" dirty="0"/>
              <a:t>B</a:t>
            </a:r>
            <a:r>
              <a:rPr lang="en-DE" dirty="0"/>
              <a:t>ootstrap Aggregating)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C02DC-25CB-8047-6BEA-388E7D6AD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077608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 err="1"/>
              <a:t>i</a:t>
            </a:r>
            <a:r>
              <a:rPr lang="en-DE" dirty="0"/>
              <a:t>dea: </a:t>
            </a:r>
            <a:r>
              <a:rPr lang="en-GB" dirty="0"/>
              <a:t>t</a:t>
            </a:r>
            <a:r>
              <a:rPr lang="en-DE" dirty="0"/>
              <a:t>rain individual models of ensemble method on random (sub)sets of the training data (random sample with replacement)</a:t>
            </a:r>
          </a:p>
          <a:p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educes variance of ensemble model compared to individual models</a:t>
            </a:r>
          </a:p>
          <a:p>
            <a:r>
              <a:rPr lang="en-DE" dirty="0">
                <a:sym typeface="Wingdings" pitchFamily="2" charset="2"/>
              </a:rPr>
              <a:t>but not bias  use low-bias base models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6D658F3-7E51-0D33-E43E-2712E69F2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079" y="2714917"/>
            <a:ext cx="5290881" cy="251923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A8862-7F8D-C5B7-3F2D-711218DDB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33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40354E-B0C7-7C26-FF19-1C5CFF8579F1}"/>
              </a:ext>
            </a:extLst>
          </p:cNvPr>
          <p:cNvSpPr txBox="1"/>
          <p:nvPr/>
        </p:nvSpPr>
        <p:spPr>
          <a:xfrm>
            <a:off x="8068940" y="2210648"/>
            <a:ext cx="2863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</a:t>
            </a:r>
            <a:r>
              <a:rPr lang="en-DE" dirty="0"/>
              <a:t>xample with decision trees: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340BE7-41B5-D8CF-5210-E512B79480F3}"/>
              </a:ext>
            </a:extLst>
          </p:cNvPr>
          <p:cNvSpPr txBox="1"/>
          <p:nvPr/>
        </p:nvSpPr>
        <p:spPr>
          <a:xfrm>
            <a:off x="11353800" y="535483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944071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B668D-26E7-A583-5BDA-216C95A9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Subspace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C095A-B308-310C-26F0-9C804FE66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ka feature bagging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idea: t</a:t>
            </a:r>
            <a:r>
              <a:rPr lang="en-DE" dirty="0"/>
              <a:t>rain different members (models) of an ensemble method on random subsets of all features (random sample with replacement)</a:t>
            </a:r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educe correlation between ensemble members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individual models c</a:t>
            </a:r>
            <a:r>
              <a:rPr lang="en-DE" dirty="0">
                <a:sym typeface="Wingdings" pitchFamily="2" charset="2"/>
              </a:rPr>
              <a:t>ombined by averaging (regression) or majority voting (classification)  committee of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7E588-8252-FE67-38ED-5304C3CD0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746814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30C8C-7EC4-5627-3DF2-7D94C861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CC7C9-6112-AE80-029C-4C71EC710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ensemble method using</a:t>
            </a:r>
          </a:p>
          <a:p>
            <a:r>
              <a:rPr lang="en-GB" sz="2600" dirty="0"/>
              <a:t>d</a:t>
            </a:r>
            <a:r>
              <a:rPr lang="en-DE" sz="2600" dirty="0"/>
              <a:t>ecision trees as individual models (usually, rather large, low-bias decision trees)</a:t>
            </a:r>
          </a:p>
          <a:p>
            <a:r>
              <a:rPr lang="en-GB" sz="2600" dirty="0"/>
              <a:t>combination of b</a:t>
            </a:r>
            <a:r>
              <a:rPr lang="en-DE" sz="2600" dirty="0"/>
              <a:t>agging and </a:t>
            </a:r>
            <a:r>
              <a:rPr lang="en-GB" sz="2600" dirty="0"/>
              <a:t>r</a:t>
            </a:r>
            <a:r>
              <a:rPr lang="en-DE" sz="2600" dirty="0"/>
              <a:t>andom subspace method (features sampled at each node in the trees)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compared to individual decision trees, random forests</a:t>
            </a:r>
          </a:p>
          <a:p>
            <a:pPr>
              <a:buFont typeface="System Font Regular"/>
              <a:buChar char="+"/>
            </a:pPr>
            <a:r>
              <a:rPr lang="en-GB" sz="2600" dirty="0"/>
              <a:t>r</a:t>
            </a:r>
            <a:r>
              <a:rPr lang="en-DE" sz="2600" dirty="0"/>
              <a:t>educe variance </a:t>
            </a:r>
            <a:r>
              <a:rPr lang="en-DE" sz="2600" dirty="0">
                <a:sym typeface="Wingdings" pitchFamily="2" charset="2"/>
              </a:rPr>
              <a:t> improve accuracy</a:t>
            </a:r>
            <a:endParaRPr lang="en-DE" sz="2600" dirty="0"/>
          </a:p>
          <a:p>
            <a:pPr>
              <a:buFont typeface="System Font Regular"/>
              <a:buChar char="-"/>
            </a:pPr>
            <a:r>
              <a:rPr lang="en-DE" sz="2600" dirty="0"/>
              <a:t>lose explainability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one of the most popular o</a:t>
            </a:r>
            <a:r>
              <a:rPr lang="en-DE" sz="2600" dirty="0"/>
              <a:t>ff-the-shelf ML algorithms (often, good performance with little hyperparameter tuning and data preparation)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96B67-4F49-A270-7136-471B94959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33842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C2C1D-C9A7-FAD1-3988-6B2CA0701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09707-E1B1-CACB-24E7-02F32336A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idea: sequential</a:t>
            </a:r>
            <a:r>
              <a:rPr lang="en-DE" dirty="0"/>
              <a:t>ly learn and combine several “weak” learners (</a:t>
            </a:r>
            <a:r>
              <a:rPr lang="en-GB" dirty="0"/>
              <a:t>such as small decision trees, but in principle </a:t>
            </a:r>
            <a:r>
              <a:rPr lang="en-DE" dirty="0"/>
              <a:t>any ML algorithm) to construct a “strong” one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g</a:t>
            </a:r>
            <a:r>
              <a:rPr lang="en-DE" dirty="0">
                <a:sym typeface="Wingdings" pitchFamily="2" charset="2"/>
              </a:rPr>
              <a:t>radually (in a greedy fashion) </a:t>
            </a:r>
            <a:r>
              <a:rPr lang="en-GB" dirty="0">
                <a:sym typeface="Wingdings" pitchFamily="2" charset="2"/>
              </a:rPr>
              <a:t>r</a:t>
            </a:r>
            <a:r>
              <a:rPr lang="en-DE" dirty="0">
                <a:sym typeface="Wingdings" pitchFamily="2" charset="2"/>
              </a:rPr>
              <a:t>educing bias of ensemble model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n simple terms:</a:t>
            </a:r>
          </a:p>
          <a:p>
            <a:pPr marL="0" indent="0">
              <a:buNone/>
            </a:pPr>
            <a:r>
              <a:rPr lang="en-GB" dirty="0"/>
              <a:t>building a model from the training data, then creating a second model that attempts to correct the errors from the first model, …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e</a:t>
            </a:r>
            <a:r>
              <a:rPr lang="en-GB" dirty="0"/>
              <a:t>ach subsequent weak learner is forced to concentrate on the examples that are missed by the previous ones in the sequence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ot a committee of models</a:t>
            </a:r>
          </a:p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ypically, use simple, high-bias methods as individual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69EBD-1863-BDF6-A7ED-D95812679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5907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C7F1B-05DC-84C8-266E-003FBB0E6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Stagewise Additive Modeling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boosting can be understood as fitting an additive expansion in a set of basis functions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200" dirty="0"/>
                  <a:t> (e.g., decision trees,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parametrizing splits):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𝑏</m:t>
                        </m:r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;</m:t>
                            </m:r>
                            <m:sSub>
                              <m:sSub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GB" sz="2200" dirty="0"/>
                  <a:t>	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loss minimization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/>
                  <a:t> computationally expensive </a:t>
                </a:r>
                <a:r>
                  <a:rPr lang="en-GB" sz="2200" dirty="0">
                    <a:sym typeface="Wingdings" pitchFamily="2" charset="2"/>
                  </a:rPr>
                  <a:t> boosting: sequentially add and fit individual basis functions without changing already fitted ones</a:t>
                </a: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boosting algorithm for sequential optimization using basis functions: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 err="1"/>
                  <a:t>i</a:t>
                </a:r>
                <a:r>
                  <a:rPr lang="en-DE" sz="2200" dirty="0"/>
                  <a:t>nitialize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DE" sz="22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200" dirty="0"/>
                  <a:t>f</a:t>
                </a:r>
                <a:r>
                  <a:rPr lang="en-DE" sz="2200" dirty="0"/>
                  <a:t>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DE" sz="2200" dirty="0"/>
                  <a:t>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c</a:t>
                </a:r>
                <a:r>
                  <a:rPr lang="en-DE" sz="2200" dirty="0"/>
                  <a:t>ompute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200" b="0" i="0" smtClean="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𝛽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  <m:d>
                                  <m:d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;</m:t>
                                    </m:r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200" dirty="0"/>
              </a:p>
              <a:p>
                <a:pPr marL="971550" lvl="1" indent="-514350">
                  <a:buFont typeface="+mj-lt"/>
                  <a:buAutoNum type="alphaLcParenR"/>
                </a:pPr>
                <a:r>
                  <a:rPr lang="en-GB" sz="2200" dirty="0"/>
                  <a:t>s</a:t>
                </a:r>
                <a:r>
                  <a:rPr lang="en-DE" sz="2200" dirty="0"/>
                  <a:t>et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</m:acc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3625D6-FD9E-F948-D1C3-0B35E62DB8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5523" b="-12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A6463-DD10-C212-4A85-931DE270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904736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01DD-6186-F43B-F104-1C68DC2C4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AdaBoost (</a:t>
            </a:r>
            <a:r>
              <a:rPr lang="en-GB" dirty="0"/>
              <a:t>Adaptive Boosting</a:t>
            </a:r>
            <a:r>
              <a:rPr lang="en-DE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in its simplest form: binary classification</a:t>
                </a:r>
              </a:p>
              <a:p>
                <a:pPr marL="0" indent="0">
                  <a:buNone/>
                </a:pPr>
                <a:r>
                  <a:rPr lang="en-GB" sz="2200" dirty="0"/>
                  <a:t>forward stagewise additive </a:t>
                </a:r>
                <a:r>
                  <a:rPr lang="en-GB" sz="2200" dirty="0" err="1"/>
                  <a:t>modeling</a:t>
                </a:r>
                <a:r>
                  <a:rPr lang="en-GB" sz="2200" dirty="0"/>
                  <a:t> with individual classifiers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and loss function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sup>
                    </m:sSup>
                  </m:oMath>
                </a14:m>
                <a:endParaRPr lang="en-GB" sz="2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acc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2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2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nary>
                        </m:e>
                      </m:func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c</a:t>
                </a:r>
                <a:r>
                  <a:rPr lang="en-DE" sz="2200" dirty="0"/>
                  <a:t>orresponds to </a:t>
                </a:r>
                <a:r>
                  <a:rPr lang="en-GB" sz="2200" dirty="0"/>
                  <a:t>sample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200" dirty="0"/>
                  <a:t> (in the trainings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), reflecting accuracy of current ensemble </a:t>
                </a:r>
                <a:r>
                  <a:rPr lang="en-DE" sz="2200" dirty="0"/>
                  <a:t>at each successive iteration </a:t>
                </a:r>
                <a:r>
                  <a:rPr lang="en-GB" sz="2200" dirty="0"/>
                  <a:t>(weights increased for incorrect predictions, decreased for correct ones)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17F7E3-45DB-77D2-615D-DE71E947B8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73385"/>
                <a:ext cx="7339418" cy="4351338"/>
              </a:xfrm>
              <a:blipFill>
                <a:blip r:embed="rId2"/>
                <a:stretch>
                  <a:fillRect l="-1038" t="-1744" r="-519" b="-2180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528EF5-9B0D-7CE5-A7DC-34A33AB06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3A772A4-78FA-7E98-BEE7-3E943BA1E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618" y="1847850"/>
            <a:ext cx="3961666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978175-E5E1-AC14-3C40-A6F711734094}"/>
              </a:ext>
            </a:extLst>
          </p:cNvPr>
          <p:cNvSpPr txBox="1"/>
          <p:nvPr/>
        </p:nvSpPr>
        <p:spPr>
          <a:xfrm>
            <a:off x="9764392" y="6356350"/>
            <a:ext cx="788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Hastie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BE8D76EC-7CA3-B81C-F658-E20C0F3C9DC3}"/>
              </a:ext>
            </a:extLst>
          </p:cNvPr>
          <p:cNvSpPr/>
          <p:nvPr/>
        </p:nvSpPr>
        <p:spPr>
          <a:xfrm rot="16200000">
            <a:off x="5123278" y="2726927"/>
            <a:ext cx="210208" cy="135686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/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=2 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DE" sz="16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77155F3-B87A-6F96-383E-D040C2ED6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7361" y="2840422"/>
                <a:ext cx="1009635" cy="259495"/>
              </a:xfrm>
              <a:prstGeom prst="rect">
                <a:avLst/>
              </a:prstGeom>
              <a:blipFill>
                <a:blip r:embed="rId4"/>
                <a:stretch>
                  <a:fillRect l="-1235" t="-18182" b="-3181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53E56B0-6071-9480-FE9D-9BAECB0BE085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1466786" y="2522483"/>
            <a:ext cx="175393" cy="317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/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dirty="0">
                    <a:sym typeface="Wingdings" pitchFamily="2" charset="2"/>
                  </a:rPr>
                  <a:t> (2):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err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den>
                        </m:f>
                      </m:e>
                    </m:func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344877-D4FD-B28D-3902-15432323AB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0713" y="4583563"/>
                <a:ext cx="2611805" cy="519181"/>
              </a:xfrm>
              <a:prstGeom prst="rect">
                <a:avLst/>
              </a:prstGeom>
              <a:blipFill>
                <a:blip r:embed="rId5"/>
                <a:stretch>
                  <a:fillRect l="-193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/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two steps:</a:t>
                </a:r>
              </a:p>
              <a:p>
                <a:r>
                  <a:rPr lang="en-GB" dirty="0"/>
                  <a:t>(1): w</a:t>
                </a:r>
                <a:r>
                  <a:rPr lang="en-DE" dirty="0"/>
                  <a:t>eighted error rate minimized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err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≠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𝐺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4A2F4-A108-E746-9B72-FDFE4A9908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993" y="3884077"/>
                <a:ext cx="4106124" cy="1470211"/>
              </a:xfrm>
              <a:prstGeom prst="rect">
                <a:avLst/>
              </a:prstGeom>
              <a:blipFill>
                <a:blip r:embed="rId6"/>
                <a:stretch>
                  <a:fillRect l="-1235" t="-1709" r="-309" b="-401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/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03BDE2-652D-7ED7-B30D-96C89DF131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0566" y="3479094"/>
                <a:ext cx="1135632" cy="404983"/>
              </a:xfrm>
              <a:prstGeom prst="rect">
                <a:avLst/>
              </a:prstGeom>
              <a:blipFill>
                <a:blip r:embed="rId7"/>
                <a:stretch>
                  <a:fillRect r="-4444" b="-62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422F06-9D30-4BC9-BAD6-43656163A84D}"/>
              </a:ext>
            </a:extLst>
          </p:cNvPr>
          <p:cNvCxnSpPr/>
          <p:nvPr/>
        </p:nvCxnSpPr>
        <p:spPr>
          <a:xfrm flipV="1">
            <a:off x="1460938" y="3405358"/>
            <a:ext cx="725214" cy="478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720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A104-F600-905B-30DA-DB4B45455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Boosting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approximation of f</a:t>
                </a:r>
                <a:r>
                  <a:rPr lang="en-DE" sz="2200" dirty="0"/>
                  <a:t>orward stagewise additive modeling (solution can be hard for general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DE" sz="2200" dirty="0"/>
                  <a:t>):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000" b="1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000" dirty="0"/>
                  <a:t>	by successively solving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DE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0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</m:acc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DE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DE" sz="200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num>
                                <m:den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DE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lang="en-DE" sz="2000" dirty="0"/>
              </a:p>
              <a:p>
                <a:pPr marL="0" indent="0">
                  <a:buNone/>
                </a:pPr>
                <a:r>
                  <a:rPr lang="en-US" sz="20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argmin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𝑖𝑚</m:t>
                                </m:r>
                              </m:sub>
                            </m:sSub>
                          </m:e>
                        </m:nary>
                      </m:e>
                    </m:func>
                  </m:oMath>
                </a14:m>
                <a:endParaRPr lang="en-DE" sz="20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sz="2200" dirty="0"/>
                  <a:t> fitted to predict negative gradients of samples at each iteration (regression model), corresponding to</a:t>
                </a:r>
                <a:r>
                  <a:rPr lang="en-GB" sz="2200" dirty="0">
                    <a:sym typeface="Wingdings" pitchFamily="2" charset="2"/>
                  </a:rPr>
                  <a:t> gradient descent in functional space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DE" sz="2200" dirty="0"/>
                  <a:t>: usually, decision tree regressors of fixed size (</a:t>
                </a:r>
                <a:r>
                  <a:rPr lang="en-GB" sz="2200" dirty="0"/>
                  <a:t>gradient-boosted decision trees</a:t>
                </a:r>
                <a:r>
                  <a:rPr lang="en-DE" sz="2200" dirty="0"/>
                  <a:t>)</a:t>
                </a:r>
              </a:p>
              <a:p>
                <a:r>
                  <a:rPr lang="en-GB" sz="2200" dirty="0"/>
                  <a:t>w</a:t>
                </a:r>
                <a:r>
                  <a:rPr lang="en-DE" sz="2200" dirty="0"/>
                  <a:t>orks like this for both regression and classification (just different loss functions)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72DB91-E194-5D96-41E3-AA6D2A3518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163" r="-48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91D43-DB5D-A463-A3A7-1C6FBE98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/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sub>
                      </m:sSub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E45B79-BC7A-6987-E0DA-9A06261210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3828589"/>
                <a:ext cx="515008" cy="369332"/>
              </a:xfrm>
              <a:prstGeom prst="rect">
                <a:avLst/>
              </a:prstGeom>
              <a:blipFill>
                <a:blip r:embed="rId3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F0B32388-4D72-58C6-149D-F6C5F5DFC8AC}"/>
              </a:ext>
            </a:extLst>
          </p:cNvPr>
          <p:cNvSpPr/>
          <p:nvPr/>
        </p:nvSpPr>
        <p:spPr>
          <a:xfrm rot="16200000">
            <a:off x="6671993" y="2604490"/>
            <a:ext cx="224870" cy="234380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DE630C-11ED-E73E-3B5B-F89B76A80F57}"/>
              </a:ext>
            </a:extLst>
          </p:cNvPr>
          <p:cNvCxnSpPr/>
          <p:nvPr/>
        </p:nvCxnSpPr>
        <p:spPr>
          <a:xfrm flipH="1">
            <a:off x="7956331" y="2133600"/>
            <a:ext cx="388883" cy="189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4865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A0B09-1F60-32E5-15BF-5C59CCBE7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Artificial Neuron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B39B5-6523-02D9-3D27-550AE049CC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652955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</a:t>
                </a:r>
                <a:r>
                  <a:rPr lang="en-DE" sz="2600" dirty="0"/>
                  <a:t>inear model with parameters called weights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non-linear via (differentiable) a</a:t>
                </a:r>
                <a:r>
                  <a:rPr lang="en-DE" sz="2600" dirty="0"/>
                  <a:t>ctivation function on sum of inputs times weights</a:t>
                </a:r>
              </a:p>
              <a:p>
                <a:r>
                  <a:rPr lang="en-DE" sz="2600" dirty="0"/>
                  <a:t>sigmoid,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, …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owadays, mainly ReLU (Rectified Linear Unit), more on this later …</a:t>
                </a:r>
              </a:p>
              <a:p>
                <a:pPr marL="0" indent="0">
                  <a:buNone/>
                </a:pPr>
                <a:endParaRPr lang="en-GB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b</a:t>
                </a:r>
                <a:r>
                  <a:rPr lang="en-DE" sz="2600" dirty="0">
                    <a:sym typeface="Wingdings" pitchFamily="2" charset="2"/>
                  </a:rPr>
                  <a:t>ias node/input to model intercept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B39B5-6523-02D9-3D27-550AE049CC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6529553" cy="4351338"/>
              </a:xfrm>
              <a:blipFill>
                <a:blip r:embed="rId2"/>
                <a:stretch>
                  <a:fillRect l="-1550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FDC4A9-C5A0-555B-999F-EF3800256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0B1490-E69E-1112-041A-D7140A2F5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752" y="1955496"/>
            <a:ext cx="4782208" cy="2169250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5BDB70F0-7008-09F4-DAAA-686503B14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0608" y="4928347"/>
            <a:ext cx="4824248" cy="13957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4F3EFA-027C-4F3C-FED3-9A143CF7558F}"/>
              </a:ext>
            </a:extLst>
          </p:cNvPr>
          <p:cNvSpPr txBox="1"/>
          <p:nvPr/>
        </p:nvSpPr>
        <p:spPr>
          <a:xfrm>
            <a:off x="7639708" y="1309165"/>
            <a:ext cx="3986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rtificial neuron (perceptron or node in neural network):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6DE793-D272-6864-9D8D-54C66809B45F}"/>
              </a:ext>
            </a:extLst>
          </p:cNvPr>
          <p:cNvSpPr txBox="1"/>
          <p:nvPr/>
        </p:nvSpPr>
        <p:spPr>
          <a:xfrm>
            <a:off x="7993276" y="4492183"/>
            <a:ext cx="327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inspired f</a:t>
            </a:r>
            <a:r>
              <a:rPr lang="en-DE" dirty="0"/>
              <a:t>rom biological neurons: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DE81C08-3ACD-7485-FB21-28706E97B6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87313" y="4492183"/>
            <a:ext cx="1023006" cy="511503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A512AD29-35DB-604E-F4B8-9ADFCF9332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677308" y="3584381"/>
            <a:ext cx="767255" cy="5115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70E2F8-18A5-3749-880A-49144C14DA06}"/>
              </a:ext>
            </a:extLst>
          </p:cNvPr>
          <p:cNvSpPr txBox="1"/>
          <p:nvPr/>
        </p:nvSpPr>
        <p:spPr>
          <a:xfrm>
            <a:off x="9982200" y="641580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80575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1F451-D21B-1A9B-3447-2818BB01B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Decision Tree Sizes for Boosting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c</a:t>
                </a:r>
                <a:r>
                  <a:rPr lang="en-DE" sz="2600" dirty="0"/>
                  <a:t>onsider degree to which features interact with each other </a:t>
                </a:r>
                <a:r>
                  <a:rPr lang="en-GB" sz="2600" dirty="0"/>
                  <a:t>in given data set</a:t>
                </a:r>
                <a:r>
                  <a:rPr lang="en-DE" sz="2600" dirty="0"/>
                  <a:t> (see </a:t>
                </a:r>
                <a:r>
                  <a:rPr lang="en-GB" sz="2600" dirty="0"/>
                  <a:t>ANOVA expansion)</a:t>
                </a:r>
                <a:endParaRPr lang="en-DE" sz="2600" dirty="0"/>
              </a:p>
              <a:p>
                <a:r>
                  <a:rPr lang="en-DE" sz="2600" dirty="0"/>
                  <a:t>decision trees with single split (aka decision stumps): covering no interaction effects, just main effects of individual features</a:t>
                </a:r>
              </a:p>
              <a:p>
                <a:r>
                  <a:rPr lang="en-DE" sz="2600" dirty="0"/>
                  <a:t>decision trees with two splits: covering </a:t>
                </a:r>
                <a:r>
                  <a:rPr lang="en-GB" sz="2600" dirty="0"/>
                  <a:t>second-order interactions</a:t>
                </a:r>
              </a:p>
              <a:p>
                <a:r>
                  <a:rPr lang="en-DE" sz="2600" dirty="0"/>
                  <a:t>decision trees with three splits: covering </a:t>
                </a:r>
                <a:r>
                  <a:rPr lang="en-GB" sz="2600" dirty="0"/>
                  <a:t>third-order interactions</a:t>
                </a:r>
              </a:p>
              <a:p>
                <a:pPr marL="0" indent="0">
                  <a:buNone/>
                </a:pPr>
                <a:r>
                  <a:rPr lang="en-GB" sz="2600" dirty="0"/>
                  <a:t>(usually interaction order not much higher than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sz="2600" dirty="0"/>
                  <a:t>5)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why boosting often works better than single large, low-bias model: uncorrelated learners, each focusing on a specific aspect of the data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3FA78C-C002-A9EA-AA62-35ACC38C56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D1B1F2-8772-13C6-B4B9-FC78BDA93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83731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25C8E-7197-DCAE-A2B7-87C2A24F0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C1029-8B2A-7314-A6B0-7B805E9F9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>
                <a:hlinkClick r:id="rId2"/>
              </a:rPr>
              <a:t>back-propagation</a:t>
            </a:r>
            <a:r>
              <a:rPr lang="en-DE" dirty="0"/>
              <a:t>: one of the founding moments of deep learning</a:t>
            </a:r>
          </a:p>
          <a:p>
            <a:pPr marL="0" indent="0">
              <a:buNone/>
            </a:pPr>
            <a:endParaRPr lang="en-GB" dirty="0">
              <a:hlinkClick r:id="rId3"/>
            </a:endParaRPr>
          </a:p>
          <a:p>
            <a:r>
              <a:rPr lang="en-GB" dirty="0">
                <a:hlinkClick r:id="rId4"/>
              </a:rPr>
              <a:t>Gradient Boosting</a:t>
            </a:r>
            <a:endParaRPr lang="en-GB" dirty="0">
              <a:hlinkClick r:id="rId3"/>
            </a:endParaRPr>
          </a:p>
          <a:p>
            <a:r>
              <a:rPr lang="en-GB" dirty="0" err="1">
                <a:hlinkClick r:id="rId5"/>
              </a:rPr>
              <a:t>XGBoost</a:t>
            </a:r>
            <a:r>
              <a:rPr lang="en-DE" dirty="0"/>
              <a:t>: </a:t>
            </a:r>
            <a:r>
              <a:rPr lang="en-GB" sz="2800" dirty="0"/>
              <a:t>uses second-order Taylor approximation in loss function (Newton-Raphson instead of gradient descent)</a:t>
            </a:r>
            <a:endParaRPr lang="en-GB" dirty="0">
              <a:hlinkClick r:id="rId3"/>
            </a:endParaRPr>
          </a:p>
          <a:p>
            <a:r>
              <a:rPr lang="en-GB" dirty="0" err="1">
                <a:hlinkClick r:id="rId3"/>
              </a:rPr>
              <a:t>LightGBM</a:t>
            </a:r>
            <a:r>
              <a:rPr lang="en-DE" dirty="0"/>
              <a:t>: </a:t>
            </a:r>
            <a:r>
              <a:rPr lang="en-GB" dirty="0"/>
              <a:t>uses improved histogram-based algorithm (gains in computational speed and memory consumption)</a:t>
            </a:r>
          </a:p>
          <a:p>
            <a:r>
              <a:rPr lang="en-GB" dirty="0" err="1">
                <a:hlinkClick r:id="rId6"/>
              </a:rPr>
              <a:t>CatBoost</a:t>
            </a:r>
            <a:r>
              <a:rPr lang="en-DE" dirty="0"/>
              <a:t>: </a:t>
            </a:r>
            <a:r>
              <a:rPr lang="en-GB" dirty="0"/>
              <a:t>uses kind of leave-one-out encoding for categorical features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6FD33-DD30-C0F8-6E4F-A280E9E95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028301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18F8A-5300-FC6B-4340-520177F1B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Support Scientific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86021-8063-1E18-8F90-634341B96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AI/ML as tool to supercharge the scientific method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rime example medicine:</a:t>
            </a:r>
          </a:p>
          <a:p>
            <a:pPr marL="0" indent="0">
              <a:buNone/>
            </a:pPr>
            <a:r>
              <a:rPr lang="en-GB" dirty="0"/>
              <a:t>d</a:t>
            </a:r>
            <a:r>
              <a:rPr lang="en-DE" dirty="0"/>
              <a:t>rug discovery, </a:t>
            </a:r>
            <a:r>
              <a:rPr lang="en-GB" dirty="0"/>
              <a:t>m</a:t>
            </a:r>
            <a:r>
              <a:rPr lang="en-DE" dirty="0"/>
              <a:t>edical imaging, </a:t>
            </a:r>
            <a:r>
              <a:rPr lang="en-GB" dirty="0"/>
              <a:t>g</a:t>
            </a:r>
            <a:r>
              <a:rPr lang="en-DE" dirty="0"/>
              <a:t>ene classification, </a:t>
            </a:r>
            <a:r>
              <a:rPr lang="en-GB" dirty="0"/>
              <a:t>p</a:t>
            </a:r>
            <a:r>
              <a:rPr lang="en-DE" dirty="0"/>
              <a:t>rotein structure prediction (</a:t>
            </a:r>
            <a:r>
              <a:rPr lang="en-DE" dirty="0">
                <a:hlinkClick r:id="rId2"/>
              </a:rPr>
              <a:t>AlphaFold</a:t>
            </a:r>
            <a:r>
              <a:rPr lang="en-DE" dirty="0"/>
              <a:t> [</a:t>
            </a:r>
            <a:r>
              <a:rPr lang="en-DE" dirty="0">
                <a:hlinkClick r:id="rId3"/>
              </a:rPr>
              <a:t>1</a:t>
            </a:r>
            <a:r>
              <a:rPr lang="en-DE" dirty="0"/>
              <a:t>, </a:t>
            </a:r>
            <a:r>
              <a:rPr lang="en-DE" dirty="0">
                <a:hlinkClick r:id="rId4"/>
              </a:rPr>
              <a:t>2</a:t>
            </a:r>
            <a:r>
              <a:rPr lang="en-DE" dirty="0"/>
              <a:t>])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ut also many other areas, e.g., material sciences (</a:t>
            </a:r>
            <a:r>
              <a:rPr lang="en-DE" dirty="0">
                <a:hlinkClick r:id="rId5"/>
              </a:rPr>
              <a:t>M3GNet</a:t>
            </a:r>
            <a:r>
              <a:rPr lang="en-DE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1751E-9559-CD06-0383-75EBF4F7E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76316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B7ACD-3197-C1C0-693F-47962C04D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Historical: Perceptron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10F30B-2AAE-99B3-65C4-CFC04E6C33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1856689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one neuron, or several ones in single (output) layer</a:t>
                </a: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linear model (cannot learn</a:t>
                </a:r>
                <a:r>
                  <a:rPr lang="en-DE" sz="2400" dirty="0"/>
                  <a:t> XOR</a:t>
                </a:r>
                <a:r>
                  <a:rPr lang="en-GB" sz="2400" dirty="0"/>
                  <a:t>)</a:t>
                </a:r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learning, e.g., via delta rule: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DE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∆</m:t>
                    </m:r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𝑤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−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𝑦</m:t>
                            </m:r>
                          </m:e>
                        </m:acc>
                      </m:e>
                    </m:d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400" dirty="0"/>
                  <a:t>	(for simplest, one-node </a:t>
                </a:r>
                <a:r>
                  <a:rPr lang="en-DE" sz="2400" dirty="0">
                    <a:sym typeface="Wingdings" pitchFamily="2" charset="2"/>
                  </a:rPr>
                  <a:t>regression case</a:t>
                </a:r>
                <a:r>
                  <a:rPr lang="en-GB" sz="24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10F30B-2AAE-99B3-65C4-CFC04E6C33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1856689"/>
              </a:xfrm>
              <a:blipFill>
                <a:blip r:embed="rId2"/>
                <a:stretch>
                  <a:fillRect l="-724" t="-6803" b="-34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F3BA5-BAFC-335C-5FE2-A32C32666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AE2F97E-1307-1451-0F5D-E6D8E9186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314" y="3913301"/>
            <a:ext cx="4956306" cy="1603047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ECB4526-F2B4-E5A9-C11B-CCE3351BC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3980" y="5400432"/>
            <a:ext cx="1248220" cy="1248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354066-DE34-2A2B-711D-16838F2994C9}"/>
              </a:ext>
            </a:extLst>
          </p:cNvPr>
          <p:cNvSpPr txBox="1"/>
          <p:nvPr/>
        </p:nvSpPr>
        <p:spPr>
          <a:xfrm>
            <a:off x="838201" y="3935889"/>
            <a:ext cx="636311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o</a:t>
            </a:r>
            <a:r>
              <a:rPr lang="en-DE" sz="2000" dirty="0"/>
              <a:t>riginally (Rosenblatt), with binary outputs (</a:t>
            </a:r>
            <a:r>
              <a:rPr lang="en-DE" sz="2000" dirty="0">
                <a:sym typeface="Wingdings" pitchFamily="2" charset="2"/>
              </a:rPr>
              <a:t> </a:t>
            </a:r>
            <a:r>
              <a:rPr lang="en-GB" sz="2000" dirty="0"/>
              <a:t>separating h</a:t>
            </a:r>
            <a:r>
              <a:rPr lang="en-DE" sz="2000" dirty="0"/>
              <a:t>yperplanes), threshold activation function, and </a:t>
            </a:r>
            <a:r>
              <a:rPr lang="en-GB" sz="2000" dirty="0"/>
              <a:t>p</a:t>
            </a:r>
            <a:r>
              <a:rPr lang="en-DE" sz="2000" dirty="0"/>
              <a:t>erceptron learning rule:</a:t>
            </a:r>
          </a:p>
          <a:p>
            <a:r>
              <a:rPr lang="en-GB" dirty="0"/>
              <a:t>f</a:t>
            </a:r>
            <a:r>
              <a:rPr lang="en-DE" dirty="0"/>
              <a:t>or each training example (repeat until no more errors)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if </a:t>
            </a:r>
            <a:r>
              <a:rPr lang="en-GB" dirty="0"/>
              <a:t>output should have been 0 but was 1, decrease the weights that had an input of 1</a:t>
            </a: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i</a:t>
            </a:r>
            <a:r>
              <a:rPr lang="en-DE" dirty="0"/>
              <a:t>f </a:t>
            </a:r>
            <a:r>
              <a:rPr lang="en-GB" dirty="0"/>
              <a:t>output should have been 1 but was 0, increase the weights that had an input of 1</a:t>
            </a:r>
            <a:endParaRPr lang="en-DE" dirty="0"/>
          </a:p>
          <a:p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830A93-E445-C06F-79D2-58B09C161271}"/>
              </a:ext>
            </a:extLst>
          </p:cNvPr>
          <p:cNvSpPr txBox="1"/>
          <p:nvPr/>
        </p:nvSpPr>
        <p:spPr>
          <a:xfrm>
            <a:off x="11248606" y="539323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6A84B-277E-3B30-B69D-454602B6147C}"/>
              </a:ext>
            </a:extLst>
          </p:cNvPr>
          <p:cNvSpPr txBox="1"/>
          <p:nvPr/>
        </p:nvSpPr>
        <p:spPr>
          <a:xfrm>
            <a:off x="9358090" y="665916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82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6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7074631" y="2872704"/>
            <a:ext cx="427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</a:t>
            </a:r>
          </a:p>
          <a:p>
            <a:r>
              <a:rPr lang="en-GB" sz="2000" dirty="0"/>
              <a:t>a</a:t>
            </a:r>
            <a:r>
              <a:rPr lang="en-DE" sz="2000" dirty="0"/>
              <a:t>dd more nodes and hidden layers …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519237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  <a:p>
            <a:r>
              <a:rPr lang="en-GB" sz="2400" dirty="0"/>
              <a:t>can learn XOR (in fact, universal function approximator </a:t>
            </a:r>
            <a:r>
              <a:rPr lang="en-GB" sz="2400" dirty="0">
                <a:sym typeface="Wingdings" pitchFamily="2" charset="2"/>
              </a:rPr>
              <a:t> representation learning)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40DCD-9C5D-8512-4727-5851E0CE3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AI Winter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25C6-2639-B76F-9FCC-F468A0E4C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DE" dirty="0"/>
              <a:t>AI hype (e.g., around perceptron) in late 1950s and 1960s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Minsky, Papert (1969): Rosenblatt’s perceptron not able to learn XOR, no learning rule for multi-layer perceptrons (</a:t>
            </a:r>
            <a:r>
              <a:rPr lang="en-DE" dirty="0">
                <a:sym typeface="Wingdings" pitchFamily="2" charset="2"/>
              </a:rPr>
              <a:t> waiting for back-propagation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(or rather contributed to) AI winter in 1970s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until rise of e</a:t>
            </a:r>
            <a:r>
              <a:rPr lang="en-DE" dirty="0"/>
              <a:t>xpert systems in 1980s</a:t>
            </a:r>
          </a:p>
          <a:p>
            <a:pPr marL="0" indent="0">
              <a:buNone/>
            </a:pPr>
            <a:r>
              <a:rPr lang="en-DE" dirty="0"/>
              <a:t>its fall end of 1980 marked a second major AI winter (until mid 1990s)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but b</a:t>
            </a:r>
            <a:r>
              <a:rPr lang="en-DE" dirty="0"/>
              <a:t>ack-propagation (especially clear formulation of Hinton, Rumelhart, Williams) sparked (some) interest in neural networks again in late 1980s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F814B-7CA9-1E9B-867F-EA665F923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463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C9FED-181D-CEF5-86B3-ACAC386D8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Back-Propagation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36A184-96B1-2500-6821-FC5711D5B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289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Find Gradients for (Deep)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  generalization of single-layer delta rule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back-propagated, weights updated accordingly, e.g., via gradient descent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15195</TotalTime>
  <Words>2892</Words>
  <Application>Microsoft Office PowerPoint</Application>
  <PresentationFormat>Widescreen</PresentationFormat>
  <Paragraphs>410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System Font Regular</vt:lpstr>
      <vt:lpstr>Wingdings</vt:lpstr>
      <vt:lpstr>Office Theme</vt:lpstr>
      <vt:lpstr>Non-Linear Models Linear Models as Building Blocks</vt:lpstr>
      <vt:lpstr>Preview</vt:lpstr>
      <vt:lpstr>Neural Networks</vt:lpstr>
      <vt:lpstr>Artificial Neuron</vt:lpstr>
      <vt:lpstr>Historical: Perceptron</vt:lpstr>
      <vt:lpstr>Multi-Layer Perceptron (MLP)</vt:lpstr>
      <vt:lpstr>History: AI Winter</vt:lpstr>
      <vt:lpstr>Back-Propagation</vt:lpstr>
      <vt:lpstr>Find Gradients for (Deep) Neural Networks</vt:lpstr>
      <vt:lpstr>Example WOLOG</vt:lpstr>
      <vt:lpstr>Example WOLOG</vt:lpstr>
      <vt:lpstr>Using Gradients for Iterative Learning</vt:lpstr>
      <vt:lpstr>Kernel Machines</vt:lpstr>
      <vt:lpstr>Instance-Based Learning</vt:lpstr>
      <vt:lpstr>Similarity Function</vt:lpstr>
      <vt:lpstr>Non-Linear Transformation</vt:lpstr>
      <vt:lpstr>Kernel Trick</vt:lpstr>
      <vt:lpstr>Example: Gaussian Kernel</vt:lpstr>
      <vt:lpstr>Kernel Regression</vt:lpstr>
      <vt:lpstr>Relationship to k-Nearest Neighbors</vt:lpstr>
      <vt:lpstr>Optimal Separating Hyperplanes (toward support-vector machines)</vt:lpstr>
      <vt:lpstr>Support-Vector Machines (SVM)</vt:lpstr>
      <vt:lpstr>Soft-Margin SVM</vt:lpstr>
      <vt:lpstr>Go Non-Linear via Kernels</vt:lpstr>
      <vt:lpstr>History: Another AI (Neural Network) Winter</vt:lpstr>
      <vt:lpstr>Decision Trees</vt:lpstr>
      <vt:lpstr>White-Box Model</vt:lpstr>
      <vt:lpstr>Decision Tree Learning</vt:lpstr>
      <vt:lpstr>Regression Trees</vt:lpstr>
      <vt:lpstr>Impurity Functions for Classification Trees</vt:lpstr>
      <vt:lpstr>Ensemble Methods</vt:lpstr>
      <vt:lpstr>Ensemble Learning</vt:lpstr>
      <vt:lpstr>Bagging (Bootstrap Aggregating)</vt:lpstr>
      <vt:lpstr>Random Subspace Method</vt:lpstr>
      <vt:lpstr>Random Forest</vt:lpstr>
      <vt:lpstr>Boosting</vt:lpstr>
      <vt:lpstr>Forward Stagewise Additive Modeling</vt:lpstr>
      <vt:lpstr>AdaBoost (Adaptive Boosting)</vt:lpstr>
      <vt:lpstr>Gradient Boosting</vt:lpstr>
      <vt:lpstr>Decision Tree Sizes for Boosting</vt:lpstr>
      <vt:lpstr>Literature</vt:lpstr>
      <vt:lpstr>Support Scientific 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Models as Building Blocks of Non-linear Models</dc:title>
  <dc:creator>Felix Wick</dc:creator>
  <cp:lastModifiedBy>Felix Wick</cp:lastModifiedBy>
  <cp:revision>318</cp:revision>
  <dcterms:created xsi:type="dcterms:W3CDTF">2022-07-18T15:01:44Z</dcterms:created>
  <dcterms:modified xsi:type="dcterms:W3CDTF">2023-06-12T12:21:45Z</dcterms:modified>
</cp:coreProperties>
</file>

<file path=docProps/thumbnail.jpeg>
</file>